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handoutMasterIdLst>
    <p:handoutMasterId r:id="rId30"/>
  </p:handoutMasterIdLst>
  <p:sldIdLst>
    <p:sldId id="256" r:id="rId2"/>
    <p:sldId id="318" r:id="rId3"/>
    <p:sldId id="302" r:id="rId4"/>
    <p:sldId id="303" r:id="rId5"/>
    <p:sldId id="304" r:id="rId6"/>
    <p:sldId id="329" r:id="rId7"/>
    <p:sldId id="323" r:id="rId8"/>
    <p:sldId id="306" r:id="rId9"/>
    <p:sldId id="280" r:id="rId10"/>
    <p:sldId id="327" r:id="rId11"/>
    <p:sldId id="328" r:id="rId12"/>
    <p:sldId id="308" r:id="rId13"/>
    <p:sldId id="284" r:id="rId14"/>
    <p:sldId id="286" r:id="rId15"/>
    <p:sldId id="296" r:id="rId16"/>
    <p:sldId id="297" r:id="rId17"/>
    <p:sldId id="298" r:id="rId18"/>
    <p:sldId id="299" r:id="rId19"/>
    <p:sldId id="309" r:id="rId20"/>
    <p:sldId id="305" r:id="rId21"/>
    <p:sldId id="300" r:id="rId22"/>
    <p:sldId id="326" r:id="rId23"/>
    <p:sldId id="275" r:id="rId24"/>
    <p:sldId id="311" r:id="rId25"/>
    <p:sldId id="313" r:id="rId26"/>
    <p:sldId id="320" r:id="rId27"/>
    <p:sldId id="315" r:id="rId28"/>
    <p:sldId id="31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3DCF"/>
    <a:srgbClr val="002060"/>
    <a:srgbClr val="026974"/>
    <a:srgbClr val="FEFEFE"/>
    <a:srgbClr val="22205A"/>
    <a:srgbClr val="CC00CC"/>
    <a:srgbClr val="E9F2FD"/>
    <a:srgbClr val="684BE3"/>
    <a:srgbClr val="7053DB"/>
    <a:srgbClr val="D869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5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10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46194-4D5E-415E-9CC6-2D881C5EC74C}" type="datetimeFigureOut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31.01.2022</a:t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E9EEF-F12F-428C-AE60-5AE2D187E80D}" type="slidenum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732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46194-4D5E-415E-9CC6-2D881C5EC74C}" type="datetimeFigureOut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31.01.2022</a:t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E9EEF-F12F-428C-AE60-5AE2D187E80D}" type="slidenum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743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46194-4D5E-415E-9CC6-2D881C5EC74C}" type="datetimeFigureOut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31.01.2022</a:t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E9EEF-F12F-428C-AE60-5AE2D187E80D}" type="slidenum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623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46194-4D5E-415E-9CC6-2D881C5EC74C}" type="datetimeFigureOut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31.01.2022</a:t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E9EEF-F12F-428C-AE60-5AE2D187E80D}" type="slidenum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4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46194-4D5E-415E-9CC6-2D881C5EC74C}" type="datetimeFigureOut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31.01.2022</a:t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E9EEF-F12F-428C-AE60-5AE2D187E80D}" type="slidenum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4532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46194-4D5E-415E-9CC6-2D881C5EC74C}" type="datetimeFigureOut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31.01.2022</a:t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E9EEF-F12F-428C-AE60-5AE2D187E80D}" type="slidenum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40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46194-4D5E-415E-9CC6-2D881C5EC74C}" type="datetimeFigureOut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31.01.2022</a:t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E9EEF-F12F-428C-AE60-5AE2D187E80D}" type="slidenum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7650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46194-4D5E-415E-9CC6-2D881C5EC74C}" type="datetimeFigureOut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31.01.2022</a:t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E9EEF-F12F-428C-AE60-5AE2D187E80D}" type="slidenum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892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46194-4D5E-415E-9CC6-2D881C5EC74C}" type="datetimeFigureOut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31.01.2022</a:t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E9EEF-F12F-428C-AE60-5AE2D187E80D}" type="slidenum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32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46194-4D5E-415E-9CC6-2D881C5EC74C}" type="datetimeFigureOut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31.01.2022</a:t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E9EEF-F12F-428C-AE60-5AE2D187E80D}" type="slidenum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826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46194-4D5E-415E-9CC6-2D881C5EC74C}" type="datetimeFigureOut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31.01.2022</a:t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E9EEF-F12F-428C-AE60-5AE2D187E80D}" type="slidenum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391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46194-4D5E-415E-9CC6-2D881C5EC74C}" type="datetimeFigureOut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31.01.2022</a:t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E9EEF-F12F-428C-AE60-5AE2D187E80D}" type="slidenum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917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tmp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tmp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0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tm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2.png"/><Relationship Id="rId4" Type="http://schemas.openxmlformats.org/officeDocument/2006/relationships/image" Target="../media/image26.jpeg"/><Relationship Id="rId9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tmp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12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6.jpeg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6.jpeg"/><Relationship Id="rId7" Type="http://schemas.openxmlformats.org/officeDocument/2006/relationships/image" Target="../media/image44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32.tmp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mp"/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tm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137121" y="17145"/>
            <a:ext cx="4556520" cy="2702257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uk-UA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C00CC"/>
                </a:solidFill>
                <a:latin typeface="Century Schoolbook" panose="02040604050505020304" pitchFamily="18" charset="0"/>
              </a:rPr>
              <a:t> </a:t>
            </a:r>
            <a:r>
              <a:rPr lang="uk-UA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entury Schoolbook" panose="02040604050505020304" pitchFamily="18" charset="0"/>
              </a:rPr>
              <a:t>ЗОВНІШНЄ НЕЗАЛЕЖНЕ </a:t>
            </a:r>
            <a: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entury Schoolbook" panose="02040604050505020304" pitchFamily="18" charset="0"/>
              </a:rPr>
              <a:t>ОЦІНЮВАННЯ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74" y="244790"/>
            <a:ext cx="1774090" cy="1072989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6508796" y="2999267"/>
            <a:ext cx="195438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entury Schoolbook" panose="02040604050505020304" pitchFamily="18" charset="0"/>
              </a:rPr>
              <a:t>2022</a:t>
            </a:r>
            <a:endParaRPr lang="uk-UA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r="15857"/>
          <a:stretch/>
        </p:blipFill>
        <p:spPr>
          <a:xfrm>
            <a:off x="248194" y="2999267"/>
            <a:ext cx="5342707" cy="3571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рагмент екрана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06" y="0"/>
            <a:ext cx="8442894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06" y="1"/>
            <a:ext cx="8442894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553624" cy="78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36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4523"/>
          <a:stretch/>
        </p:blipFill>
        <p:spPr>
          <a:xfrm>
            <a:off x="628650" y="1"/>
            <a:ext cx="8515351" cy="7184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53624" cy="809897"/>
          </a:xfrm>
          <a:prstGeom prst="rect">
            <a:avLst/>
          </a:prstGeom>
        </p:spPr>
      </p:pic>
      <p:pic>
        <p:nvPicPr>
          <p:cNvPr id="13" name="Рисунок 12" descr="Фрагмент екрана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976"/>
          <a:stretch/>
        </p:blipFill>
        <p:spPr>
          <a:xfrm>
            <a:off x="628650" y="718458"/>
            <a:ext cx="8515350" cy="4088673"/>
          </a:xfrm>
          <a:prstGeom prst="rect">
            <a:avLst/>
          </a:prstGeom>
        </p:spPr>
      </p:pic>
      <p:pic>
        <p:nvPicPr>
          <p:cNvPr id="14" name="Місце для вмісту 6"/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177" b="6433"/>
          <a:stretch/>
        </p:blipFill>
        <p:spPr>
          <a:xfrm>
            <a:off x="628649" y="4807131"/>
            <a:ext cx="8515351" cy="2050869"/>
          </a:xfrm>
        </p:spPr>
      </p:pic>
    </p:spTree>
    <p:extLst>
      <p:ext uri="{BB962C8B-B14F-4D97-AF65-F5344CB8AC3E}">
        <p14:creationId xmlns:p14="http://schemas.microsoft.com/office/powerpoint/2010/main" val="153168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кутник 34"/>
          <p:cNvSpPr/>
          <p:nvPr/>
        </p:nvSpPr>
        <p:spPr>
          <a:xfrm>
            <a:off x="1280160" y="0"/>
            <a:ext cx="786384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14000">
                <a:srgbClr val="A7D3EA"/>
              </a:gs>
              <a:gs pos="61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2400" dirty="0"/>
          </a:p>
        </p:txBody>
      </p:sp>
      <p:sp>
        <p:nvSpPr>
          <p:cNvPr id="22" name="Округлений прямокутник 21"/>
          <p:cNvSpPr/>
          <p:nvPr/>
        </p:nvSpPr>
        <p:spPr>
          <a:xfrm>
            <a:off x="7284237" y="4281653"/>
            <a:ext cx="1436638" cy="487511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Округлений прямокутник 22"/>
          <p:cNvSpPr/>
          <p:nvPr/>
        </p:nvSpPr>
        <p:spPr>
          <a:xfrm>
            <a:off x="7133081" y="3030436"/>
            <a:ext cx="2008760" cy="929379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Округлений прямокутник 23"/>
          <p:cNvSpPr/>
          <p:nvPr/>
        </p:nvSpPr>
        <p:spPr>
          <a:xfrm>
            <a:off x="7199967" y="2346576"/>
            <a:ext cx="1890212" cy="455907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35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Текст заяви, </a:t>
            </a:r>
          </a:p>
          <a:p>
            <a:pPr algn="ctr"/>
            <a:r>
              <a:rPr lang="uk-UA" sz="135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дата, підпис</a:t>
            </a:r>
            <a:endParaRPr lang="uk-UA" sz="1350" dirty="0">
              <a:ln/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Округлений прямокутник 24"/>
          <p:cNvSpPr/>
          <p:nvPr/>
        </p:nvSpPr>
        <p:spPr>
          <a:xfrm>
            <a:off x="7624102" y="1400015"/>
            <a:ext cx="1436638" cy="557381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Прямокутник 25"/>
          <p:cNvSpPr/>
          <p:nvPr/>
        </p:nvSpPr>
        <p:spPr>
          <a:xfrm>
            <a:off x="7305877" y="1421591"/>
            <a:ext cx="2135830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1350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Прізвище</a:t>
            </a:r>
            <a:r>
              <a:rPr lang="uk-UA" sz="1350" dirty="0" smtClean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uk-UA" sz="1350" dirty="0" smtClean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ініціали</a:t>
            </a:r>
            <a:endParaRPr lang="uk-UA" sz="1350" dirty="0">
              <a:ln/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кутник 26"/>
          <p:cNvSpPr/>
          <p:nvPr/>
        </p:nvSpPr>
        <p:spPr>
          <a:xfrm>
            <a:off x="6994832" y="3110127"/>
            <a:ext cx="2329966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1350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Серія (за наявності), </a:t>
            </a:r>
            <a:endParaRPr lang="en-US" sz="1350" dirty="0">
              <a:ln/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350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номер паспортного документа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906" y="5243831"/>
            <a:ext cx="985557" cy="985557"/>
          </a:xfrm>
          <a:prstGeom prst="rect">
            <a:avLst/>
          </a:prstGeom>
        </p:spPr>
      </p:pic>
      <p:sp>
        <p:nvSpPr>
          <p:cNvPr id="41" name="Стрілка вліво 40"/>
          <p:cNvSpPr/>
          <p:nvPr/>
        </p:nvSpPr>
        <p:spPr>
          <a:xfrm rot="10800000">
            <a:off x="2512643" y="4688940"/>
            <a:ext cx="273850" cy="34289"/>
          </a:xfrm>
          <a:prstGeom prst="leftArrow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dirty="0"/>
          </a:p>
        </p:txBody>
      </p:sp>
      <p:sp>
        <p:nvSpPr>
          <p:cNvPr id="45" name="Прямокутник 44"/>
          <p:cNvSpPr/>
          <p:nvPr/>
        </p:nvSpPr>
        <p:spPr>
          <a:xfrm>
            <a:off x="7243614" y="4338221"/>
            <a:ext cx="1826767" cy="27699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1350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Заклад освіти</a:t>
            </a:r>
          </a:p>
        </p:txBody>
      </p:sp>
      <p:sp>
        <p:nvSpPr>
          <p:cNvPr id="50" name="Округлений прямокутник 49"/>
          <p:cNvSpPr/>
          <p:nvPr/>
        </p:nvSpPr>
        <p:spPr>
          <a:xfrm>
            <a:off x="1206500" y="1624496"/>
            <a:ext cx="1436638" cy="557381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35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Фотокартка розміром 3х4</a:t>
            </a:r>
          </a:p>
        </p:txBody>
      </p:sp>
      <p:sp>
        <p:nvSpPr>
          <p:cNvPr id="51" name="Округлений прямокутник 50"/>
          <p:cNvSpPr/>
          <p:nvPr/>
        </p:nvSpPr>
        <p:spPr>
          <a:xfrm>
            <a:off x="970115" y="2472966"/>
            <a:ext cx="1436638" cy="406238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350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Дата народження</a:t>
            </a:r>
          </a:p>
        </p:txBody>
      </p:sp>
      <p:sp>
        <p:nvSpPr>
          <p:cNvPr id="52" name="Округлений прямокутник 51"/>
          <p:cNvSpPr/>
          <p:nvPr/>
        </p:nvSpPr>
        <p:spPr>
          <a:xfrm>
            <a:off x="1067137" y="4491218"/>
            <a:ext cx="1294442" cy="453537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350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Перелік предметів</a:t>
            </a:r>
          </a:p>
        </p:txBody>
      </p:sp>
      <p:sp>
        <p:nvSpPr>
          <p:cNvPr id="53" name="Округлений прямокутник 52"/>
          <p:cNvSpPr/>
          <p:nvPr/>
        </p:nvSpPr>
        <p:spPr>
          <a:xfrm>
            <a:off x="40393" y="5112448"/>
            <a:ext cx="2954639" cy="1292876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350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Наявність медичного висновку </a:t>
            </a:r>
            <a:r>
              <a:rPr lang="uk-UA" sz="135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 створення особливих (спеціальних) умов для проходження зовнішнього незалежного оцінювання за формою №086-3/о</a:t>
            </a:r>
            <a:endParaRPr lang="uk-UA" sz="1350" dirty="0">
              <a:ln/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Округлений прямокутник 53"/>
          <p:cNvSpPr/>
          <p:nvPr/>
        </p:nvSpPr>
        <p:spPr>
          <a:xfrm>
            <a:off x="714839" y="3168796"/>
            <a:ext cx="1912128" cy="1112857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350" dirty="0" smtClean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Адреса, за якою особі може бути надіслана офіційна кореспонденція</a:t>
            </a:r>
            <a:endParaRPr lang="uk-UA" sz="1350" dirty="0">
              <a:ln/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1687099" y="-956215"/>
            <a:ext cx="7838012" cy="316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Прямокутник 88"/>
          <p:cNvSpPr/>
          <p:nvPr/>
        </p:nvSpPr>
        <p:spPr>
          <a:xfrm>
            <a:off x="2304412" y="358397"/>
            <a:ext cx="58330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altLang="ko-K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Формування реєстраційної картки</a:t>
            </a:r>
            <a:endParaRPr lang="uk-UA" altLang="ko-KR" sz="2800" b="1" dirty="0">
              <a:solidFill>
                <a:srgbClr val="C00000"/>
              </a:solidFill>
              <a:latin typeface="Times New Roman" panose="02020603050405020304" pitchFamily="18" charset="0"/>
              <a:ea typeface="Gulim"/>
              <a:cs typeface="Times New Roman" panose="02020603050405020304" pitchFamily="18" charset="0"/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53624" cy="881617"/>
          </a:xfrm>
          <a:prstGeom prst="rect">
            <a:avLst/>
          </a:prstGeom>
        </p:spPr>
      </p:pic>
      <p:pic>
        <p:nvPicPr>
          <p:cNvPr id="4" name="Рисунок 3" descr="Фрагмент е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576" y="1421591"/>
            <a:ext cx="3743847" cy="499992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3" r="57552" b="5687"/>
          <a:stretch/>
        </p:blipFill>
        <p:spPr>
          <a:xfrm>
            <a:off x="3264062" y="1607197"/>
            <a:ext cx="501113" cy="569361"/>
          </a:xfrm>
          <a:prstGeom prst="rect">
            <a:avLst/>
          </a:prstGeom>
        </p:spPr>
      </p:pic>
      <p:cxnSp>
        <p:nvCxnSpPr>
          <p:cNvPr id="6" name="Пряма зі стрілкою 5"/>
          <p:cNvCxnSpPr/>
          <p:nvPr/>
        </p:nvCxnSpPr>
        <p:spPr>
          <a:xfrm>
            <a:off x="2406753" y="2781292"/>
            <a:ext cx="1466168" cy="4058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 зі стрілкою 7"/>
          <p:cNvCxnSpPr/>
          <p:nvPr/>
        </p:nvCxnSpPr>
        <p:spPr>
          <a:xfrm>
            <a:off x="2750497" y="3745336"/>
            <a:ext cx="30496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 зі стрілкою 11"/>
          <p:cNvCxnSpPr/>
          <p:nvPr/>
        </p:nvCxnSpPr>
        <p:spPr>
          <a:xfrm>
            <a:off x="2786493" y="5359779"/>
            <a:ext cx="456235" cy="11130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 зі стрілкою 13"/>
          <p:cNvCxnSpPr/>
          <p:nvPr/>
        </p:nvCxnSpPr>
        <p:spPr>
          <a:xfrm flipH="1">
            <a:off x="6252882" y="1635956"/>
            <a:ext cx="1264024" cy="28468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зі стрілкою 15"/>
          <p:cNvCxnSpPr>
            <a:stCxn id="24" idx="1"/>
          </p:cNvCxnSpPr>
          <p:nvPr/>
        </p:nvCxnSpPr>
        <p:spPr>
          <a:xfrm flipH="1" flipV="1">
            <a:off x="6629400" y="2574529"/>
            <a:ext cx="570567" cy="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зі стрілкою 17"/>
          <p:cNvCxnSpPr>
            <a:stCxn id="23" idx="1"/>
          </p:cNvCxnSpPr>
          <p:nvPr/>
        </p:nvCxnSpPr>
        <p:spPr>
          <a:xfrm flipH="1" flipV="1">
            <a:off x="6252882" y="3495125"/>
            <a:ext cx="880199" cy="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 зі стрілкою 19"/>
          <p:cNvCxnSpPr/>
          <p:nvPr/>
        </p:nvCxnSpPr>
        <p:spPr>
          <a:xfrm flipH="1" flipV="1">
            <a:off x="5930153" y="4113076"/>
            <a:ext cx="1315373" cy="35986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>
            <a:off x="2713122" y="1901988"/>
            <a:ext cx="495337" cy="435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37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кутник 23"/>
          <p:cNvSpPr/>
          <p:nvPr/>
        </p:nvSpPr>
        <p:spPr>
          <a:xfrm>
            <a:off x="1436914" y="0"/>
            <a:ext cx="7707086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14000">
                <a:srgbClr val="A7D3EA"/>
              </a:gs>
              <a:gs pos="61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2400" dirty="0"/>
          </a:p>
        </p:txBody>
      </p:sp>
      <p:pic>
        <p:nvPicPr>
          <p:cNvPr id="23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2345175" y="-925765"/>
            <a:ext cx="6333505" cy="304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8510" y="187850"/>
            <a:ext cx="5518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uk-UA" altLang="ko-KR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Формування комплектів реєстраційних документів</a:t>
            </a:r>
            <a:endParaRPr lang="uk-UA" altLang="ko-KR" sz="2400" b="1" dirty="0">
              <a:solidFill>
                <a:srgbClr val="C00000"/>
              </a:solidFill>
              <a:latin typeface="Times New Roman" panose="02020603050405020304" pitchFamily="18" charset="0"/>
              <a:ea typeface="Gulim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altLang="ko-KR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  <a:ea typeface="Gulim"/>
                <a:cs typeface="Times New Roman" panose="02020603050405020304" pitchFamily="18" charset="0"/>
              </a:rPr>
              <a:t> </a:t>
            </a:r>
            <a:endParaRPr lang="ru-RU" altLang="uk-UA" sz="2400" dirty="0">
              <a:solidFill>
                <a:schemeClr val="accent5">
                  <a:lumMod val="50000"/>
                </a:schemeClr>
              </a:solidFill>
              <a:latin typeface="Century Schoolbook" panose="02040604050505020304" pitchFamily="18" charset="0"/>
              <a:ea typeface="Gulim"/>
              <a:cs typeface="Times New Roman" panose="02020603050405020304" pitchFamily="18" charset="0"/>
            </a:endParaRPr>
          </a:p>
        </p:txBody>
      </p:sp>
      <p:pic>
        <p:nvPicPr>
          <p:cNvPr id="11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t="14166" r="49574"/>
          <a:stretch/>
        </p:blipFill>
        <p:spPr bwMode="auto">
          <a:xfrm>
            <a:off x="3535802" y="1968793"/>
            <a:ext cx="2499305" cy="16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3" t="15065"/>
          <a:stretch/>
        </p:blipFill>
        <p:spPr bwMode="auto">
          <a:xfrm>
            <a:off x="6329865" y="1968442"/>
            <a:ext cx="2545099" cy="166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нутий кут 12"/>
          <p:cNvSpPr/>
          <p:nvPr/>
        </p:nvSpPr>
        <p:spPr>
          <a:xfrm>
            <a:off x="394134" y="2326899"/>
            <a:ext cx="2846910" cy="3499527"/>
          </a:xfrm>
          <a:prstGeom prst="foldedCorne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tx2">
                <a:lumMod val="75000"/>
                <a:alpha val="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Увага! </a:t>
            </a:r>
            <a:r>
              <a:rPr lang="uk-UA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копіях документів випускник має написати </a:t>
            </a:r>
            <a:r>
              <a:rPr lang="uk-UA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 з оригіналом</a:t>
            </a:r>
            <a:r>
              <a:rPr lang="uk-UA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(без лапок), поставити підпис, свої ініціали та прізвище, дату засвідчення копії</a:t>
            </a:r>
            <a:r>
              <a:rPr lang="uk-UA" i="1" dirty="0"/>
              <a:t>.</a:t>
            </a:r>
            <a:endParaRPr lang="uk-UA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27812" y="3676553"/>
            <a:ext cx="87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або</a:t>
            </a:r>
            <a:endParaRPr lang="uk-UA" sz="2000" i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6521" y="3308498"/>
            <a:ext cx="176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solidFill>
                  <a:srgbClr val="FF0000"/>
                </a:solidFill>
                <a:latin typeface="Anna-Faustina script" panose="02010905080308020102" pitchFamily="2" charset="0"/>
              </a:rPr>
              <a:t>Згідно з оригіналом</a:t>
            </a:r>
          </a:p>
          <a:p>
            <a:r>
              <a:rPr lang="uk-UA" sz="1200" dirty="0">
                <a:solidFill>
                  <a:srgbClr val="FF0000"/>
                </a:solidFill>
                <a:latin typeface="Anna-Faustina script" panose="02010905080308020102" pitchFamily="2" charset="0"/>
              </a:rPr>
              <a:t>д</a:t>
            </a:r>
            <a:r>
              <a:rPr lang="uk-UA" sz="1200" dirty="0" smtClean="0">
                <a:solidFill>
                  <a:srgbClr val="FF0000"/>
                </a:solidFill>
                <a:latin typeface="Anna-Faustina script" panose="02010905080308020102" pitchFamily="2" charset="0"/>
              </a:rPr>
              <a:t>ата        підпис  </a:t>
            </a:r>
            <a:r>
              <a:rPr lang="uk-UA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ПІБ</a:t>
            </a:r>
            <a:endParaRPr lang="uk-UA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24128" y="2710805"/>
            <a:ext cx="176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solidFill>
                  <a:srgbClr val="FF0000"/>
                </a:solidFill>
                <a:latin typeface="Anna-Faustina script" panose="02010905080308020102" pitchFamily="2" charset="0"/>
              </a:rPr>
              <a:t>Згідно з оригіналом</a:t>
            </a:r>
          </a:p>
          <a:p>
            <a:r>
              <a:rPr lang="uk-UA" sz="1200" dirty="0">
                <a:solidFill>
                  <a:srgbClr val="FF0000"/>
                </a:solidFill>
                <a:latin typeface="Anna-Faustina script" panose="02010905080308020102" pitchFamily="2" charset="0"/>
              </a:rPr>
              <a:t>д</a:t>
            </a:r>
            <a:r>
              <a:rPr lang="uk-UA" sz="1200" dirty="0" smtClean="0">
                <a:solidFill>
                  <a:srgbClr val="FF0000"/>
                </a:solidFill>
                <a:latin typeface="Anna-Faustina script" panose="02010905080308020102" pitchFamily="2" charset="0"/>
              </a:rPr>
              <a:t>ата        підпис  </a:t>
            </a:r>
            <a:r>
              <a:rPr lang="uk-UA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ПІБ</a:t>
            </a:r>
            <a:endParaRPr lang="uk-UA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821" y="3589155"/>
            <a:ext cx="2983768" cy="25466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2695" y="4034993"/>
            <a:ext cx="2630702" cy="19164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3" r="57552" b="5687"/>
          <a:stretch/>
        </p:blipFill>
        <p:spPr>
          <a:xfrm>
            <a:off x="5179614" y="4264789"/>
            <a:ext cx="668810" cy="7284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3" r="57552" b="5687"/>
          <a:stretch/>
        </p:blipFill>
        <p:spPr>
          <a:xfrm>
            <a:off x="7927211" y="4321275"/>
            <a:ext cx="688011" cy="74931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044124" y="5280164"/>
            <a:ext cx="176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solidFill>
                  <a:srgbClr val="FF0000"/>
                </a:solidFill>
                <a:latin typeface="Anna-Faustina script" panose="02010905080308020102" pitchFamily="2" charset="0"/>
              </a:rPr>
              <a:t>Згідно з оригіналом</a:t>
            </a:r>
          </a:p>
          <a:p>
            <a:r>
              <a:rPr lang="uk-UA" sz="1200" dirty="0">
                <a:solidFill>
                  <a:srgbClr val="FF0000"/>
                </a:solidFill>
                <a:latin typeface="Anna-Faustina script" panose="02010905080308020102" pitchFamily="2" charset="0"/>
              </a:rPr>
              <a:t>д</a:t>
            </a:r>
            <a:r>
              <a:rPr lang="uk-UA" sz="1200" dirty="0" smtClean="0">
                <a:solidFill>
                  <a:srgbClr val="FF0000"/>
                </a:solidFill>
                <a:latin typeface="Anna-Faustina script" panose="02010905080308020102" pitchFamily="2" charset="0"/>
              </a:rPr>
              <a:t>ата        підпис  </a:t>
            </a:r>
            <a:r>
              <a:rPr lang="uk-UA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ПІБ</a:t>
            </a:r>
            <a:endParaRPr lang="uk-UA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553624" cy="88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3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кутник 14"/>
          <p:cNvSpPr/>
          <p:nvPr/>
        </p:nvSpPr>
        <p:spPr>
          <a:xfrm>
            <a:off x="104503" y="295835"/>
            <a:ext cx="8863033" cy="645459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14000">
                <a:srgbClr val="A7D3EA"/>
              </a:gs>
              <a:gs pos="61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2400" dirty="0"/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223854" y="864044"/>
            <a:ext cx="2367030" cy="11547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90500">
              <a:schemeClr val="accent5">
                <a:satMod val="175000"/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Реєстраційна картка</a:t>
            </a:r>
            <a:endParaRPr lang="uk-UA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3278639" y="885046"/>
            <a:ext cx="2199580" cy="11685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39700">
              <a:schemeClr val="accent5">
                <a:satMod val="175000"/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опії документів, що посвідчують особу</a:t>
            </a:r>
            <a:endParaRPr lang="uk-UA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 rot="20646607">
            <a:off x="3985116" y="3553836"/>
            <a:ext cx="380610" cy="96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dirty="0"/>
          </a:p>
        </p:txBody>
      </p:sp>
      <p:sp>
        <p:nvSpPr>
          <p:cNvPr id="22" name="Прямокутник 21"/>
          <p:cNvSpPr/>
          <p:nvPr/>
        </p:nvSpPr>
        <p:spPr>
          <a:xfrm rot="20646607">
            <a:off x="3256183" y="5223172"/>
            <a:ext cx="380610" cy="96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dirty="0"/>
          </a:p>
        </p:txBody>
      </p:sp>
      <p:sp>
        <p:nvSpPr>
          <p:cNvPr id="24" name="Прямокутник 23"/>
          <p:cNvSpPr/>
          <p:nvPr/>
        </p:nvSpPr>
        <p:spPr>
          <a:xfrm rot="20646607">
            <a:off x="3706847" y="4474801"/>
            <a:ext cx="380610" cy="96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dirty="0"/>
          </a:p>
        </p:txBody>
      </p:sp>
      <p:sp>
        <p:nvSpPr>
          <p:cNvPr id="25" name="TextBox 24"/>
          <p:cNvSpPr txBox="1"/>
          <p:nvPr/>
        </p:nvSpPr>
        <p:spPr>
          <a:xfrm>
            <a:off x="5478219" y="521885"/>
            <a:ext cx="3543755" cy="1569660"/>
          </a:xfrm>
          <a:prstGeom prst="rect">
            <a:avLst/>
          </a:prstGeom>
          <a:solidFill>
            <a:schemeClr val="bg1">
              <a:alpha val="18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ct val="40000"/>
              </a:spcAft>
              <a:buClr>
                <a:srgbClr val="0033CC"/>
              </a:buClr>
              <a:defRPr/>
            </a:pPr>
            <a:r>
              <a:rPr lang="uk-UA" altLang="ru-RU" sz="1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Учні </a:t>
            </a:r>
            <a:r>
              <a:rPr lang="uk-UA" altLang="ru-RU" sz="1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(слухачі, студенти) </a:t>
            </a:r>
            <a:r>
              <a:rPr lang="uk-UA" altLang="ru-RU" sz="1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 загальної середньої освіти, </a:t>
            </a:r>
            <a:r>
              <a:rPr lang="uk-UA" altLang="ru-RU" sz="16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фахової </a:t>
            </a:r>
            <a:r>
              <a:rPr lang="uk-UA" altLang="ru-RU" sz="16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передвищої</a:t>
            </a:r>
            <a:r>
              <a:rPr lang="uk-UA" altLang="ru-RU" sz="16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професійної   (професійно-технічної) освіти</a:t>
            </a:r>
            <a:r>
              <a:rPr lang="uk-UA" altLang="ru-RU" sz="1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1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altLang="ru-RU" sz="1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uk-UA" altLang="ru-RU" sz="1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році </a:t>
            </a:r>
            <a:r>
              <a:rPr lang="uk-UA" altLang="ru-RU" sz="1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подають реєстраційні документи до </a:t>
            </a:r>
            <a:r>
              <a:rPr lang="uk-UA" altLang="ru-RU" sz="1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 </a:t>
            </a:r>
            <a:r>
              <a:rPr lang="uk-UA" altLang="ru-RU" sz="1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закладу</a:t>
            </a:r>
            <a:endParaRPr lang="uk-UA" altLang="ru-RU" sz="16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люс 5"/>
          <p:cNvSpPr/>
          <p:nvPr/>
        </p:nvSpPr>
        <p:spPr>
          <a:xfrm>
            <a:off x="2423234" y="908152"/>
            <a:ext cx="1023254" cy="1001754"/>
          </a:xfrm>
          <a:prstGeom prst="mathPlu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glow>
              <a:schemeClr val="accent3">
                <a:lumMod val="40000"/>
                <a:lumOff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6" name="TextBox 25"/>
          <p:cNvSpPr txBox="1"/>
          <p:nvPr/>
        </p:nvSpPr>
        <p:spPr>
          <a:xfrm>
            <a:off x="545788" y="2233054"/>
            <a:ext cx="7955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uk-UA" altLang="ko-KR" sz="2600" dirty="0" smtClean="0">
                <a:solidFill>
                  <a:srgbClr val="F075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 </a:t>
            </a:r>
            <a:r>
              <a:rPr lang="uk-UA" altLang="ko-KR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Документи, що подаються для окремих категорій</a:t>
            </a:r>
            <a:endParaRPr lang="uk-UA" altLang="ko-KR" sz="23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Gulim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altLang="ko-KR" sz="2000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  <a:ea typeface="Gulim"/>
                <a:cs typeface="Times New Roman" panose="02020603050405020304" pitchFamily="18" charset="0"/>
              </a:rPr>
              <a:t> </a:t>
            </a:r>
            <a:endParaRPr lang="ru-RU" altLang="uk-UA" sz="2000" dirty="0">
              <a:solidFill>
                <a:srgbClr val="065F74"/>
              </a:solidFill>
              <a:latin typeface="Century Schoolbook" panose="02040604050505020304" pitchFamily="18" charset="0"/>
              <a:ea typeface="Gulim"/>
              <a:cs typeface="Times New Roman" panose="02020603050405020304" pitchFamily="18" charset="0"/>
            </a:endParaRPr>
          </a:p>
        </p:txBody>
      </p:sp>
      <p:sp>
        <p:nvSpPr>
          <p:cNvPr id="27" name="Округлений прямокутник 26"/>
          <p:cNvSpPr/>
          <p:nvPr/>
        </p:nvSpPr>
        <p:spPr>
          <a:xfrm>
            <a:off x="104503" y="2836696"/>
            <a:ext cx="8863034" cy="11889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27000">
              <a:schemeClr val="accent5">
                <a:satMod val="175000"/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ru-RU" sz="12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*</a:t>
            </a:r>
            <a:r>
              <a:rPr lang="uk-UA" altLang="ru-RU" sz="14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 </a:t>
            </a:r>
            <a:r>
              <a:rPr lang="uk-UA" altLang="ru-RU" sz="1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особливими освітніми потребами: </a:t>
            </a:r>
            <a:endParaRPr lang="uk-UA" altLang="ru-RU" sz="1400" b="1" kern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altLang="ru-RU" sz="1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altLang="ru-RU" sz="14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едичний </a:t>
            </a:r>
            <a:r>
              <a:rPr lang="uk-UA" altLang="ru-RU" sz="14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 </a:t>
            </a:r>
            <a:r>
              <a:rPr lang="uk-UA" sz="1400" b="1" dirty="0" smtClean="0">
                <a:ln/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 </a:t>
            </a:r>
            <a:r>
              <a:rPr lang="uk-UA" sz="14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створення особливих (спеціальних) умов для проходження зовнішнього незалежного оцінювання за формою №</a:t>
            </a:r>
            <a:r>
              <a:rPr lang="uk-UA" sz="1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086-3/о,</a:t>
            </a:r>
            <a:endParaRPr lang="uk-UA" sz="1400" b="1" dirty="0">
              <a:ln/>
              <a:solidFill>
                <a:srgbClr val="C0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altLang="ru-RU" sz="14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наданий </a:t>
            </a:r>
            <a:r>
              <a:rPr lang="uk-UA" altLang="ru-RU" sz="1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органами або закладами охорони здоров'я, про необхідність створення особливих (спеціальних) умов для проходження ЗНО</a:t>
            </a:r>
            <a:endParaRPr lang="uk-UA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Округлений прямокутник 27"/>
          <p:cNvSpPr/>
          <p:nvPr/>
        </p:nvSpPr>
        <p:spPr>
          <a:xfrm>
            <a:off x="104503" y="4951977"/>
            <a:ext cx="8863033" cy="7837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buClr>
                <a:srgbClr val="0000FF"/>
              </a:buClr>
              <a:tabLst>
                <a:tab pos="1200150" algn="l"/>
              </a:tabLst>
              <a:defRPr/>
            </a:pPr>
            <a:r>
              <a:rPr lang="en-US" altLang="ru-RU" sz="1400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uk-UA" altLang="ru-RU" sz="1400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Особи, які </a:t>
            </a:r>
            <a:r>
              <a:rPr lang="uk-UA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навчаються </a:t>
            </a:r>
            <a:r>
              <a:rPr lang="uk-UA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кордоном</a:t>
            </a:r>
            <a:r>
              <a:rPr lang="uk-UA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братимуть участь у міжнародних змаганнях, олімпіадах</a:t>
            </a:r>
            <a:r>
              <a:rPr lang="uk-UA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 і реєструються для участі в </a:t>
            </a:r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додатковій </a:t>
            </a:r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сесії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заява на участь у додатковій сесії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документи,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підтверджують цей 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</a:t>
            </a:r>
            <a:endParaRPr lang="uk-UA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Округлений прямокутник 28"/>
          <p:cNvSpPr/>
          <p:nvPr/>
        </p:nvSpPr>
        <p:spPr>
          <a:xfrm>
            <a:off x="104503" y="5790513"/>
            <a:ext cx="8863033" cy="8027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14300">
              <a:schemeClr val="accent5">
                <a:satMod val="175000"/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buClr>
                <a:srgbClr val="0000FF"/>
              </a:buClr>
              <a:tabLst>
                <a:tab pos="1200150" algn="l"/>
              </a:tabLst>
              <a:defRPr/>
            </a:pPr>
            <a:r>
              <a:rPr lang="en-US" altLang="ru-RU" sz="14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uk-UA" altLang="ru-RU" sz="1400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 </a:t>
            </a:r>
            <a:r>
              <a:rPr lang="uk-UA" altLang="ru-RU" sz="14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подають документи, оформлені іноземною </a:t>
            </a:r>
            <a:r>
              <a:rPr lang="uk-UA" altLang="ru-RU" sz="1400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мовою: </a:t>
            </a:r>
          </a:p>
          <a:p>
            <a:pPr lvl="1" algn="ctr">
              <a:buClr>
                <a:srgbClr val="0000FF"/>
              </a:buClr>
              <a:tabLst>
                <a:tab pos="1200150" algn="l"/>
              </a:tabLst>
              <a:defRPr/>
            </a:pPr>
            <a:r>
              <a:rPr lang="uk-UA" altLang="ru-RU" sz="14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копія </a:t>
            </a:r>
            <a:r>
              <a:rPr lang="uk-UA" altLang="ru-RU" sz="1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нотаріально </a:t>
            </a:r>
            <a:r>
              <a:rPr lang="uk-UA" altLang="ru-RU" sz="14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засвідченого перекладу </a:t>
            </a:r>
            <a:r>
              <a:rPr lang="uk-UA" altLang="ru-RU" sz="1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українською </a:t>
            </a:r>
            <a:r>
              <a:rPr lang="uk-UA" altLang="ru-RU" sz="14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мовою документів</a:t>
            </a:r>
            <a:r>
              <a:rPr lang="uk-UA" altLang="ru-RU" sz="1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наданих для </a:t>
            </a:r>
            <a:r>
              <a:rPr lang="uk-UA" altLang="ru-RU" sz="14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реєстрації</a:t>
            </a:r>
            <a:endParaRPr lang="uk-UA" altLang="ru-RU" sz="14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371600" cy="785928"/>
          </a:xfrm>
          <a:prstGeom prst="rect">
            <a:avLst/>
          </a:prstGeom>
        </p:spPr>
      </p:pic>
      <p:sp>
        <p:nvSpPr>
          <p:cNvPr id="16" name="Округлений прямокутник 15"/>
          <p:cNvSpPr/>
          <p:nvPr/>
        </p:nvSpPr>
        <p:spPr>
          <a:xfrm>
            <a:off x="104502" y="4035637"/>
            <a:ext cx="8863034" cy="8615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27000">
              <a:schemeClr val="accent5">
                <a:satMod val="175000"/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копію свідоцтва про зміну імені, та/або свідоцтва про шлюб, та/або свідоцтва про розірвання шлюбу (для осіб, у документах яких є розбіжності в персональних даних)</a:t>
            </a:r>
          </a:p>
        </p:txBody>
      </p:sp>
    </p:spTree>
    <p:extLst>
      <p:ext uri="{BB962C8B-B14F-4D97-AF65-F5344CB8AC3E}">
        <p14:creationId xmlns:p14="http://schemas.microsoft.com/office/powerpoint/2010/main" val="47140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кутник 12"/>
          <p:cNvSpPr/>
          <p:nvPr/>
        </p:nvSpPr>
        <p:spPr>
          <a:xfrm>
            <a:off x="1436914" y="0"/>
            <a:ext cx="7707086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14000">
                <a:srgbClr val="A7D3EA"/>
              </a:gs>
              <a:gs pos="61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2400" dirty="0"/>
          </a:p>
        </p:txBody>
      </p:sp>
      <p:sp>
        <p:nvSpPr>
          <p:cNvPr id="22" name="Округлений прямокутник 21"/>
          <p:cNvSpPr/>
          <p:nvPr/>
        </p:nvSpPr>
        <p:spPr>
          <a:xfrm>
            <a:off x="198558" y="1197465"/>
            <a:ext cx="7001765" cy="11069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Перевіряє 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 реєстраційної картки</a:t>
            </a:r>
            <a:r>
              <a:rPr lang="uk-UA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Округлений прямокутник 11"/>
          <p:cNvSpPr/>
          <p:nvPr/>
        </p:nvSpPr>
        <p:spPr>
          <a:xfrm>
            <a:off x="776812" y="2589209"/>
            <a:ext cx="7498029" cy="1208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Перевіряє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копію документа, що посвідчує особу (чіткість, наявність напису «Згідно з оригіналом», дата, підпис, ПІБ)</a:t>
            </a:r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1725071" y="3985649"/>
            <a:ext cx="7401464" cy="11268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Формує</a:t>
            </a:r>
            <a:r>
              <a:rPr lang="uk-UA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осіб, які проходитимуть ДПА у формі ЗНО</a:t>
            </a:r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1742536" y="5256771"/>
            <a:ext cx="7418929" cy="12347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Передає/надсилає 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комплекти реєстраційних документів до Київського РЦОЯО</a:t>
            </a:r>
          </a:p>
        </p:txBody>
      </p:sp>
      <p:pic>
        <p:nvPicPr>
          <p:cNvPr id="17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2019734" y="-704501"/>
            <a:ext cx="6658156" cy="26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кутник 6"/>
          <p:cNvSpPr/>
          <p:nvPr/>
        </p:nvSpPr>
        <p:spPr>
          <a:xfrm>
            <a:off x="2848072" y="212929"/>
            <a:ext cx="42988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600" b="1" noProof="1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Відповідальна особа у закладі освіти</a:t>
            </a:r>
          </a:p>
        </p:txBody>
      </p:sp>
      <p:pic>
        <p:nvPicPr>
          <p:cNvPr id="3078" name="Picture 6" descr="З початку року українцям повернули 6,8 мільйонів за неякісні товари і  послуги | Економічна правд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844" y="1278634"/>
            <a:ext cx="2282693" cy="1284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53624" cy="881617"/>
          </a:xfrm>
          <a:prstGeom prst="rect">
            <a:avLst/>
          </a:prstGeom>
        </p:spPr>
      </p:pic>
      <p:pic>
        <p:nvPicPr>
          <p:cNvPr id="2" name="Рисунок 1" descr="Фрагмент е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22" y="4140956"/>
            <a:ext cx="1548749" cy="223163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34861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кутник 13"/>
          <p:cNvSpPr/>
          <p:nvPr/>
        </p:nvSpPr>
        <p:spPr>
          <a:xfrm>
            <a:off x="1293223" y="0"/>
            <a:ext cx="7850777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14000">
                <a:srgbClr val="A7D3EA"/>
              </a:gs>
              <a:gs pos="61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2400" dirty="0"/>
          </a:p>
        </p:txBody>
      </p:sp>
      <p:sp>
        <p:nvSpPr>
          <p:cNvPr id="11" name="Овал 10"/>
          <p:cNvSpPr/>
          <p:nvPr/>
        </p:nvSpPr>
        <p:spPr>
          <a:xfrm>
            <a:off x="740624" y="1300225"/>
            <a:ext cx="3194713" cy="182715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628847" y="1894573"/>
            <a:ext cx="330649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формується в сервісі «Керівникам закладів освіти»</a:t>
            </a:r>
          </a:p>
          <a:p>
            <a:endParaRPr lang="uk-UA" sz="1600" b="1" dirty="0">
              <a:solidFill>
                <a:srgbClr val="3437E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98228" y="4990096"/>
            <a:ext cx="2235068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pic>
        <p:nvPicPr>
          <p:cNvPr id="4" name="Рисунок 3" descr="Фрагмент е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007" y="1467802"/>
            <a:ext cx="3281533" cy="22255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323" y="1355393"/>
            <a:ext cx="4592902" cy="35321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598781">
            <a:off x="3582166" y="2672492"/>
            <a:ext cx="4155647" cy="586214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7757169" y="3149202"/>
            <a:ext cx="905484" cy="52241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5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2019838" y="-735165"/>
            <a:ext cx="6018450" cy="249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 5"/>
          <p:cNvSpPr/>
          <p:nvPr/>
        </p:nvSpPr>
        <p:spPr>
          <a:xfrm>
            <a:off x="2454749" y="96247"/>
            <a:ext cx="4695291" cy="846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комплектів реєстраційних документів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553624" cy="881617"/>
          </a:xfrm>
          <a:prstGeom prst="rect">
            <a:avLst/>
          </a:prstGeom>
        </p:spPr>
      </p:pic>
      <p:pic>
        <p:nvPicPr>
          <p:cNvPr id="16" name="Рисунок 15" descr="Фрагмент екран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60" y="3213444"/>
            <a:ext cx="3386487" cy="3644556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925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кутник 11"/>
          <p:cNvSpPr/>
          <p:nvPr/>
        </p:nvSpPr>
        <p:spPr>
          <a:xfrm>
            <a:off x="1058090" y="0"/>
            <a:ext cx="8085909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14000">
                <a:srgbClr val="A7D3EA"/>
              </a:gs>
              <a:gs pos="61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2400" dirty="0"/>
          </a:p>
        </p:txBody>
      </p:sp>
      <p:sp>
        <p:nvSpPr>
          <p:cNvPr id="56" name="Округлений прямокутник 55"/>
          <p:cNvSpPr/>
          <p:nvPr/>
        </p:nvSpPr>
        <p:spPr>
          <a:xfrm>
            <a:off x="181110" y="1811806"/>
            <a:ext cx="2948413" cy="2714630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dirty="0"/>
          </a:p>
        </p:txBody>
      </p:sp>
      <p:sp>
        <p:nvSpPr>
          <p:cNvPr id="29" name="TextBox 28"/>
          <p:cNvSpPr txBox="1"/>
          <p:nvPr/>
        </p:nvSpPr>
        <p:spPr>
          <a:xfrm>
            <a:off x="198652" y="2065249"/>
            <a:ext cx="2948414" cy="223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треба сформувати в сервісі </a:t>
            </a:r>
          </a:p>
          <a:p>
            <a:pPr algn="ctr"/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«Кабінет керівника закладу 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роздрукувати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офіційному бланку закладу освіти</a:t>
            </a:r>
            <a:endParaRPr lang="uk-UA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350" b="1" dirty="0">
              <a:solidFill>
                <a:srgbClr val="3437E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2360222" y="-683622"/>
            <a:ext cx="5262980" cy="249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круглений прямокутник 12"/>
          <p:cNvSpPr/>
          <p:nvPr/>
        </p:nvSpPr>
        <p:spPr>
          <a:xfrm>
            <a:off x="3309383" y="102052"/>
            <a:ext cx="3017520" cy="914062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C00000"/>
                </a:solidFill>
                <a:latin typeface="AGCrownStyle" pitchFamily="2" charset="0"/>
              </a:rPr>
              <a:t>ВАЖЛИВО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53624" cy="881617"/>
          </a:xfrm>
          <a:prstGeom prst="rect">
            <a:avLst/>
          </a:prstGeom>
        </p:spPr>
      </p:pic>
      <p:pic>
        <p:nvPicPr>
          <p:cNvPr id="18" name="Рисунок 17" descr="Фрагмент е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872" y="1432983"/>
            <a:ext cx="5162235" cy="5298106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5419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кутник 33"/>
          <p:cNvSpPr/>
          <p:nvPr/>
        </p:nvSpPr>
        <p:spPr>
          <a:xfrm>
            <a:off x="1289016" y="0"/>
            <a:ext cx="785498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14000">
                <a:srgbClr val="A7D3EA"/>
              </a:gs>
              <a:gs pos="61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2400" dirty="0"/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419572" y="2064205"/>
            <a:ext cx="2787044" cy="11344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осіб</a:t>
            </a:r>
          </a:p>
        </p:txBody>
      </p:sp>
      <p:sp>
        <p:nvSpPr>
          <p:cNvPr id="15" name="Овал 14"/>
          <p:cNvSpPr/>
          <p:nvPr/>
        </p:nvSpPr>
        <p:spPr>
          <a:xfrm>
            <a:off x="4890298" y="1991485"/>
            <a:ext cx="4012171" cy="7981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dirty="0"/>
          </a:p>
        </p:txBody>
      </p:sp>
      <p:sp>
        <p:nvSpPr>
          <p:cNvPr id="16" name="TextBox 15"/>
          <p:cNvSpPr txBox="1"/>
          <p:nvPr/>
        </p:nvSpPr>
        <p:spPr>
          <a:xfrm>
            <a:off x="5047332" y="2140463"/>
            <a:ext cx="3698102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Рекомендуємо робити окремі списки для різних категорій</a:t>
            </a:r>
          </a:p>
          <a:p>
            <a:endParaRPr lang="uk-UA" sz="1350" b="1" dirty="0">
              <a:solidFill>
                <a:srgbClr val="3437E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кутник 19"/>
          <p:cNvSpPr/>
          <p:nvPr/>
        </p:nvSpPr>
        <p:spPr>
          <a:xfrm>
            <a:off x="5002556" y="3061670"/>
            <a:ext cx="3955440" cy="35584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dirty="0"/>
          </a:p>
        </p:txBody>
      </p:sp>
      <p:sp>
        <p:nvSpPr>
          <p:cNvPr id="14" name="TextBox 13"/>
          <p:cNvSpPr txBox="1"/>
          <p:nvPr/>
        </p:nvSpPr>
        <p:spPr>
          <a:xfrm>
            <a:off x="5159042" y="3273182"/>
            <a:ext cx="379895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учасників, які подали документи на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загальних підставах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учасників, які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мають потрібних документів для реєстрації 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(паспорта)  з клопотанням закладу освіти</a:t>
            </a:r>
          </a:p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учасників, які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потребують створення особливих (спеціальних умов)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проходження ЗНО</a:t>
            </a:r>
          </a:p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осіб, які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реєструються для участі в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додатковій сесії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разом із заявами й документами, що підтверджують цей факт </a:t>
            </a:r>
            <a:endParaRPr lang="uk-UA" sz="1600" dirty="0"/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469741" y="3650033"/>
            <a:ext cx="2787045" cy="10925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Реєстраційні картки та копії паспорта кожного учасника із списку</a:t>
            </a:r>
          </a:p>
        </p:txBody>
      </p:sp>
      <p:sp>
        <p:nvSpPr>
          <p:cNvPr id="5" name="Прямокутник 4"/>
          <p:cNvSpPr/>
          <p:nvPr/>
        </p:nvSpPr>
        <p:spPr>
          <a:xfrm rot="20646607">
            <a:off x="3979084" y="3549093"/>
            <a:ext cx="420632" cy="58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dirty="0"/>
          </a:p>
        </p:txBody>
      </p:sp>
      <p:sp>
        <p:nvSpPr>
          <p:cNvPr id="22" name="Прямокутник 21"/>
          <p:cNvSpPr/>
          <p:nvPr/>
        </p:nvSpPr>
        <p:spPr>
          <a:xfrm rot="20646607">
            <a:off x="3250151" y="5218429"/>
            <a:ext cx="420632" cy="58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dirty="0"/>
          </a:p>
        </p:txBody>
      </p:sp>
      <p:sp>
        <p:nvSpPr>
          <p:cNvPr id="24" name="Прямокутник 23"/>
          <p:cNvSpPr/>
          <p:nvPr/>
        </p:nvSpPr>
        <p:spPr>
          <a:xfrm rot="20646607">
            <a:off x="4116732" y="4262260"/>
            <a:ext cx="420632" cy="58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dirty="0"/>
          </a:p>
        </p:txBody>
      </p:sp>
      <p:pic>
        <p:nvPicPr>
          <p:cNvPr id="23" name="Рисунок 22" descr="Фрагмент е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24" y="5191458"/>
            <a:ext cx="1125569" cy="158654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1219331" y="5381694"/>
            <a:ext cx="10029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" dirty="0">
                <a:solidFill>
                  <a:srgbClr val="424491"/>
                </a:solidFill>
                <a:latin typeface="Monotype Corsiva" panose="03010101010201010101" pitchFamily="66" charset="0"/>
              </a:rPr>
              <a:t>Прошу зареєструвати мене для участі в зовнішньому незалежному оцінюванні 2019 року. Із порядком проведення зовнішнього незалежного оцінювання результатів навчання, здобутих на основі повної загальної середньої освіти ознайомлений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98503" y="5223945"/>
            <a:ext cx="527384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" dirty="0">
                <a:solidFill>
                  <a:srgbClr val="424491"/>
                </a:solidFill>
                <a:latin typeface="Monotype Corsiva" panose="03010101010201010101" pitchFamily="66" charset="0"/>
              </a:rPr>
              <a:t>Ткаченко М.І.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734" y="5583233"/>
            <a:ext cx="209153" cy="12703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3" r="57552" b="5687"/>
          <a:stretch/>
        </p:blipFill>
        <p:spPr>
          <a:xfrm>
            <a:off x="1046124" y="5193949"/>
            <a:ext cx="242892" cy="27854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3" r="57552" b="5687"/>
          <a:stretch/>
        </p:blipFill>
        <p:spPr>
          <a:xfrm>
            <a:off x="1900989" y="6493042"/>
            <a:ext cx="270704" cy="28495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15640" y="5577503"/>
            <a:ext cx="741630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" dirty="0">
                <a:solidFill>
                  <a:srgbClr val="424491"/>
                </a:solidFill>
                <a:latin typeface="Monotype Corsiva" panose="03010101010201010101" pitchFamily="66" charset="0"/>
              </a:rPr>
              <a:t>09.02.2019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13411" y="5623589"/>
            <a:ext cx="83268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Ткаченко Мар</a:t>
            </a:r>
            <a:r>
              <a:rPr lang="en-US" sz="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яна Іванівна</a:t>
            </a:r>
          </a:p>
        </p:txBody>
      </p:sp>
      <p:pic>
        <p:nvPicPr>
          <p:cNvPr id="42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t="14166" r="49574"/>
          <a:stretch/>
        </p:blipFill>
        <p:spPr bwMode="auto">
          <a:xfrm>
            <a:off x="2283997" y="5366738"/>
            <a:ext cx="922619" cy="61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3" t="15065"/>
          <a:stretch/>
        </p:blipFill>
        <p:spPr bwMode="auto">
          <a:xfrm>
            <a:off x="2579915" y="6020256"/>
            <a:ext cx="919325" cy="59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 descr="Фрагмент екран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4377">
            <a:off x="3585384" y="2203990"/>
            <a:ext cx="1078523" cy="1299587"/>
          </a:xfrm>
          <a:prstGeom prst="rect">
            <a:avLst/>
          </a:prstGeom>
        </p:spPr>
      </p:pic>
      <p:pic>
        <p:nvPicPr>
          <p:cNvPr id="36" name="Рисунок 35" descr="Фрагмент екран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4377">
            <a:off x="3617663" y="3083747"/>
            <a:ext cx="1078523" cy="1299587"/>
          </a:xfrm>
          <a:prstGeom prst="rect">
            <a:avLst/>
          </a:prstGeom>
        </p:spPr>
      </p:pic>
      <p:pic>
        <p:nvPicPr>
          <p:cNvPr id="37" name="Рисунок 36" descr="Фрагмент екран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4377">
            <a:off x="3670226" y="4421988"/>
            <a:ext cx="1078523" cy="1299587"/>
          </a:xfrm>
          <a:prstGeom prst="rect">
            <a:avLst/>
          </a:prstGeom>
        </p:spPr>
      </p:pic>
      <p:pic>
        <p:nvPicPr>
          <p:cNvPr id="35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2152029" y="-610183"/>
            <a:ext cx="6018450" cy="249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 5"/>
          <p:cNvSpPr/>
          <p:nvPr/>
        </p:nvSpPr>
        <p:spPr>
          <a:xfrm>
            <a:off x="2653639" y="443019"/>
            <a:ext cx="440487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600" b="1" noProof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документів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553624" cy="88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4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/>
          <p:cNvSpPr/>
          <p:nvPr/>
        </p:nvSpPr>
        <p:spPr>
          <a:xfrm>
            <a:off x="1436914" y="0"/>
            <a:ext cx="7707086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14000">
                <a:srgbClr val="A7D3EA"/>
              </a:gs>
              <a:gs pos="61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2400" dirty="0"/>
          </a:p>
        </p:txBody>
      </p:sp>
      <p:sp>
        <p:nvSpPr>
          <p:cNvPr id="11" name="Прямокутник 10"/>
          <p:cNvSpPr/>
          <p:nvPr/>
        </p:nvSpPr>
        <p:spPr>
          <a:xfrm>
            <a:off x="1421333" y="1941875"/>
            <a:ext cx="7500598" cy="4169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54"/>
              </a:spcAft>
              <a:defRPr/>
            </a:pPr>
            <a:r>
              <a:rPr lang="uk-UA" sz="18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Комплекти реєстраційних документів можна:</a:t>
            </a:r>
          </a:p>
          <a:p>
            <a:pPr marL="316531" indent="-316531">
              <a:spcAft>
                <a:spcPts val="554"/>
              </a:spcAft>
              <a:buFontTx/>
              <a:buAutoNum type="arabicParenR"/>
              <a:defRPr/>
            </a:pPr>
            <a:r>
              <a:rPr lang="uk-UA" sz="18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надіслати </a:t>
            </a:r>
            <a:r>
              <a:rPr lang="uk-UA" sz="184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рекомендованим листом </a:t>
            </a:r>
            <a:r>
              <a:rPr lang="uk-UA" sz="18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адресу</a:t>
            </a:r>
            <a:r>
              <a:rPr lang="uk-UA" sz="1846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554"/>
              </a:spcAft>
              <a:defRPr/>
            </a:pPr>
            <a:r>
              <a:rPr lang="uk-UA" sz="1846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uk-UA" sz="1846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Київський РЦОЯО, а/с 86, м. Київ, 02192</a:t>
            </a:r>
          </a:p>
          <a:p>
            <a:pPr marL="316531" indent="-316531">
              <a:spcAft>
                <a:spcPts val="554"/>
              </a:spcAft>
              <a:buAutoNum type="arabicParenR" startAt="2"/>
              <a:defRPr/>
            </a:pPr>
            <a:r>
              <a:rPr lang="uk-UA" sz="18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передати </a:t>
            </a:r>
            <a:r>
              <a:rPr lang="uk-UA" sz="184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нарочним </a:t>
            </a:r>
            <a:r>
              <a:rPr lang="uk-UA" sz="18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адресою</a:t>
            </a:r>
          </a:p>
          <a:p>
            <a:pPr>
              <a:spcAft>
                <a:spcPts val="554"/>
              </a:spcAft>
              <a:defRPr/>
            </a:pPr>
            <a:r>
              <a:rPr lang="uk-UA" sz="1846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sz="1846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Київського РЦОЯО</a:t>
            </a:r>
            <a:r>
              <a:rPr lang="uk-UA" sz="1846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46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(вулиця Міста Шалетт, 1а, м. Київ)</a:t>
            </a:r>
          </a:p>
          <a:p>
            <a:endParaRPr lang="uk-UA" sz="1846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846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Рекомендуємо подавати документи:</a:t>
            </a:r>
          </a:p>
          <a:p>
            <a:endParaRPr lang="uk-UA" sz="1846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7398" indent="-237398">
              <a:buFont typeface="Arial" panose="020B0604020202020204" pitchFamily="34" charset="0"/>
              <a:buChar char="•"/>
            </a:pPr>
            <a:r>
              <a:rPr lang="uk-UA" sz="1846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sz="1846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11.02.2022 </a:t>
            </a:r>
            <a:r>
              <a:rPr lang="uk-UA" sz="1846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18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 з кількістю здобувачів освіти</a:t>
            </a:r>
            <a:r>
              <a:rPr lang="uk-UA" sz="1846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46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10 осіб</a:t>
            </a:r>
          </a:p>
          <a:p>
            <a:endParaRPr lang="uk-UA" sz="1846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7398" indent="-237398">
              <a:buFont typeface="Arial" panose="020B0604020202020204" pitchFamily="34" charset="0"/>
              <a:buChar char="•"/>
            </a:pPr>
            <a:r>
              <a:rPr lang="uk-UA" sz="1846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sz="1846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18.02.2022 </a:t>
            </a:r>
            <a:r>
              <a:rPr lang="uk-UA" sz="1846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1846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 з кількістю здобувачів освіти </a:t>
            </a:r>
            <a:r>
              <a:rPr lang="uk-UA" sz="1846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30 осіб  </a:t>
            </a:r>
          </a:p>
          <a:p>
            <a:endParaRPr lang="uk-UA" sz="1846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7398" indent="-237398">
              <a:buFont typeface="Arial" panose="020B0604020202020204" pitchFamily="34" charset="0"/>
              <a:buChar char="•"/>
            </a:pPr>
            <a:r>
              <a:rPr lang="uk-UA" sz="1846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uk-UA" sz="1846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46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28.02.2022 </a:t>
            </a:r>
            <a:r>
              <a:rPr lang="uk-UA" sz="1846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1846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 з кількістю здобувачів освіти </a:t>
            </a:r>
            <a:r>
              <a:rPr lang="uk-UA" sz="1846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більше 30 осіб</a:t>
            </a:r>
            <a:endParaRPr lang="uk-UA" sz="1846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2396262" y="-565613"/>
            <a:ext cx="5788390" cy="233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кутник 9"/>
          <p:cNvSpPr/>
          <p:nvPr/>
        </p:nvSpPr>
        <p:spPr>
          <a:xfrm>
            <a:off x="2953359" y="276273"/>
            <a:ext cx="39718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noProof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Відправлення комплектів реєстраційних документів</a:t>
            </a:r>
            <a:endParaRPr lang="uk-UA" sz="2000" b="1" noProof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b="49838"/>
          <a:stretch/>
        </p:blipFill>
        <p:spPr>
          <a:xfrm>
            <a:off x="6580280" y="1343190"/>
            <a:ext cx="2341651" cy="1566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53624" cy="88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08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1188720" y="0"/>
            <a:ext cx="795528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14000">
                <a:srgbClr val="A7D3EA"/>
              </a:gs>
              <a:gs pos="61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1623" y="657077"/>
            <a:ext cx="4781007" cy="542316"/>
          </a:xfr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Нормативні документи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кутник 37"/>
          <p:cNvSpPr/>
          <p:nvPr/>
        </p:nvSpPr>
        <p:spPr>
          <a:xfrm>
            <a:off x="1396140" y="1512005"/>
            <a:ext cx="7268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60000"/>
              </a:spcAft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uk-UA" altLang="ru-RU" sz="2000" kern="0" dirty="0" smtClean="0">
                <a:solidFill>
                  <a:srgbClr val="065F74"/>
                </a:solidFill>
                <a:latin typeface="Times New Roman" panose="02020603050405020304" pitchFamily="18" charset="0"/>
              </a:rPr>
              <a:t> </a:t>
            </a:r>
            <a:r>
              <a:rPr lang="uk-UA" altLang="ru-RU" sz="2000" b="1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Наказ МОН України від 05.05.2021  № 498 «Деякі питання проведення у 2022 році зовнішнього незалежного оцінювання результатів навчання, здобутих на основі повної загальної середньої освіти»</a:t>
            </a: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gray">
          <a:xfrm>
            <a:off x="1396141" y="2916288"/>
            <a:ext cx="7268975" cy="262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60000"/>
              </a:spcAft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uk-UA" altLang="ru-RU" sz="1600" kern="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uk-UA" altLang="ru-RU" b="1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Календарний план організації та проведення у 2022 році зовнішнього незалежного оцінювання результатів навчання, здобутих на основі повної загальної середньої освіти, затверджений наказом Міністерства освіти і науки України від 02.11.2021  № 1166 «Про організацію та проведення у 2022 році зовнішнього незалежного оцінювання результатів навчання, здобутих на основі повної загальної середньої освіти»</a:t>
            </a:r>
          </a:p>
          <a:p>
            <a:r>
              <a:rPr lang="uk-UA" sz="2800" dirty="0" smtClean="0">
                <a:solidFill>
                  <a:srgbClr val="000000"/>
                </a:solidFill>
              </a:rPr>
              <a:t> 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8" name="Picture 2" descr="https://dnz11sh.ucoz.com/_tbkp/1111/010619/1normbaz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83344" cy="87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78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/>
          <p:cNvSpPr/>
          <p:nvPr/>
        </p:nvSpPr>
        <p:spPr>
          <a:xfrm>
            <a:off x="1436914" y="0"/>
            <a:ext cx="7707086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14000">
                <a:srgbClr val="A7D3EA"/>
              </a:gs>
              <a:gs pos="61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2400" dirty="0"/>
          </a:p>
        </p:txBody>
      </p:sp>
      <p:sp>
        <p:nvSpPr>
          <p:cNvPr id="4" name="Прямокутник 3"/>
          <p:cNvSpPr/>
          <p:nvPr/>
        </p:nvSpPr>
        <p:spPr>
          <a:xfrm>
            <a:off x="1670957" y="578076"/>
            <a:ext cx="7239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alt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uk-UA" alt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uk-UA" alt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alt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риймаються </a:t>
            </a:r>
            <a:r>
              <a:rPr lang="uk-UA" alt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сертифікати</a:t>
            </a:r>
            <a:r>
              <a:rPr lang="uk-UA" alt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 незалежного </a:t>
            </a:r>
            <a:r>
              <a:rPr lang="uk-UA" alt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</a:p>
          <a:p>
            <a:pPr algn="ctr"/>
            <a:r>
              <a:rPr lang="uk-UA" altLang="uk-UA" sz="3200" dirty="0" smtClean="0">
                <a:solidFill>
                  <a:srgbClr val="0313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3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2019, 2020, 2021, 2022 років</a:t>
            </a:r>
            <a:r>
              <a:rPr lang="uk-UA" altLang="uk-UA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53624" cy="881617"/>
          </a:xfrm>
          <a:prstGeom prst="rect">
            <a:avLst/>
          </a:prstGeom>
        </p:spPr>
      </p:pic>
      <p:pic>
        <p:nvPicPr>
          <p:cNvPr id="3" name="Рисунок 2" descr="зразок сертифіката - Wor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2" t="12013" r="22571" b="1873"/>
          <a:stretch/>
        </p:blipFill>
        <p:spPr>
          <a:xfrm>
            <a:off x="2828107" y="2365192"/>
            <a:ext cx="4924699" cy="420624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9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" t="20414" r="56284" b="7761"/>
          <a:stretch/>
        </p:blipFill>
        <p:spPr bwMode="auto">
          <a:xfrm>
            <a:off x="3030583" y="3148148"/>
            <a:ext cx="770708" cy="1018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Фрагмент екрана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9" t="7149"/>
          <a:stretch/>
        </p:blipFill>
        <p:spPr>
          <a:xfrm>
            <a:off x="6629400" y="3265714"/>
            <a:ext cx="1018903" cy="90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6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кутник 17"/>
          <p:cNvSpPr/>
          <p:nvPr/>
        </p:nvSpPr>
        <p:spPr>
          <a:xfrm>
            <a:off x="1436914" y="0"/>
            <a:ext cx="7707086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14000">
                <a:srgbClr val="A7D3EA"/>
              </a:gs>
              <a:gs pos="61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2400" dirty="0"/>
          </a:p>
        </p:txBody>
      </p:sp>
      <p:pic>
        <p:nvPicPr>
          <p:cNvPr id="17" name="Рисунок 16" descr="Фрагмент е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8160">
            <a:off x="1098310" y="4321906"/>
            <a:ext cx="1078523" cy="1299587"/>
          </a:xfrm>
          <a:prstGeom prst="rect">
            <a:avLst/>
          </a:prstGeom>
        </p:spPr>
      </p:pic>
      <p:pic>
        <p:nvPicPr>
          <p:cNvPr id="3076" name="Picture 4" descr="Ð ÐµÐ·ÑÐ»ÑÑÐ°Ñ Ð¿Ð¾ÑÑÐºÑ Ð·Ð¾Ð±ÑÐ°Ð¶ÐµÐ½Ñ Ð·Ð° Ð·Ð°Ð¿Ð¸ÑÐ¾Ð¼ &quot;ÐºÐ»Ð¸Ð¿Ð°ÑÑ Ð²ÐµÐºÑÐ¾Ñ ÑÐµÐ»Ð¾Ð²ÐµÐº Ð¾ÑÐ¿ÑÐ°Ð²Ð¸ÑÑ Ð¿Ð¸ÑÑÐ¼Ð¾ Ð¿Ð¾ÑÑÐ°&quot;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B8E6E6"/>
              </a:clrFrom>
              <a:clrTo>
                <a:srgbClr val="B8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950" y="3816852"/>
            <a:ext cx="1463909" cy="97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20695030">
            <a:off x="3282828" y="4086543"/>
            <a:ext cx="777617" cy="5862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/>
          <a:srcRect l="42387" t="46073" r="43877" b="19791"/>
          <a:stretch/>
        </p:blipFill>
        <p:spPr>
          <a:xfrm rot="2226682">
            <a:off x="2086847" y="4178209"/>
            <a:ext cx="1388570" cy="182094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7" t="18485" r="7025" b="8302"/>
          <a:stretch/>
        </p:blipFill>
        <p:spPr>
          <a:xfrm rot="1906898">
            <a:off x="3224612" y="4872503"/>
            <a:ext cx="1179128" cy="83328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2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5439">
            <a:off x="263819" y="5049645"/>
            <a:ext cx="1363703" cy="967103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кутник 7"/>
          <p:cNvSpPr/>
          <p:nvPr/>
        </p:nvSpPr>
        <p:spPr>
          <a:xfrm>
            <a:off x="1448143" y="1205565"/>
            <a:ext cx="5419545" cy="2803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4638" algn="just">
              <a:lnSpc>
                <a:spcPct val="107000"/>
              </a:lnSpc>
              <a:spcAft>
                <a:spcPts val="600"/>
              </a:spcAft>
              <a:defRPr/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Учасник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формує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нову реєстраційну картку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скориставшись сервісом «Внести зміни»,  готує копії документів, що посвідчують особу.</a:t>
            </a:r>
          </a:p>
          <a:p>
            <a:pPr indent="274638" algn="just">
              <a:lnSpc>
                <a:spcPct val="107000"/>
              </a:lnSpc>
              <a:spcAft>
                <a:spcPts val="600"/>
              </a:spcAft>
              <a:defRPr/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Відповідальний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закладі освіти створює 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окремий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список</a:t>
            </a:r>
            <a:r>
              <a:rPr lang="uk-UA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надсилає комплект документів учасника разом з раніше отриманим ним Сертифікатом до Центру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1629" y="3984841"/>
            <a:ext cx="3223543" cy="220106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/>
          <a:srcRect r="6324"/>
          <a:stretch/>
        </p:blipFill>
        <p:spPr>
          <a:xfrm>
            <a:off x="7131113" y="1653696"/>
            <a:ext cx="1703605" cy="285774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5" name="Овал 4"/>
          <p:cNvSpPr/>
          <p:nvPr/>
        </p:nvSpPr>
        <p:spPr>
          <a:xfrm>
            <a:off x="7029565" y="4045204"/>
            <a:ext cx="1175156" cy="17377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8810661">
            <a:off x="8258926" y="3848363"/>
            <a:ext cx="434531" cy="327575"/>
          </a:xfrm>
          <a:prstGeom prst="rect">
            <a:avLst/>
          </a:prstGeom>
        </p:spPr>
      </p:pic>
      <p:pic>
        <p:nvPicPr>
          <p:cNvPr id="19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1791566" y="-618324"/>
            <a:ext cx="6662183" cy="268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кутник 20"/>
          <p:cNvSpPr/>
          <p:nvPr/>
        </p:nvSpPr>
        <p:spPr>
          <a:xfrm>
            <a:off x="368542" y="230626"/>
            <a:ext cx="8492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noProof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Перереєстрація</a:t>
            </a:r>
          </a:p>
          <a:p>
            <a:pPr algn="ctr"/>
            <a:r>
              <a:rPr lang="uk-UA" sz="2800" b="1" noProof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лютого - 09 березня</a:t>
            </a:r>
            <a:endParaRPr lang="uk-UA" sz="2800" b="1" noProof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553624" cy="88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3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кутник 12"/>
          <p:cNvSpPr/>
          <p:nvPr/>
        </p:nvSpPr>
        <p:spPr>
          <a:xfrm>
            <a:off x="1436914" y="0"/>
            <a:ext cx="7707086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14000">
                <a:srgbClr val="A7D3EA"/>
              </a:gs>
              <a:gs pos="61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2400" dirty="0"/>
          </a:p>
        </p:txBody>
      </p:sp>
      <p:sp>
        <p:nvSpPr>
          <p:cNvPr id="5" name="Прямокутник 4"/>
          <p:cNvSpPr/>
          <p:nvPr/>
        </p:nvSpPr>
        <p:spPr>
          <a:xfrm>
            <a:off x="797806" y="1057652"/>
            <a:ext cx="4625246" cy="2638697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alt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Здобувачам повної загальної </a:t>
            </a:r>
            <a:r>
              <a:rPr lang="uk-UA" altLang="ru-RU" b="1" dirty="0">
                <a:solidFill>
                  <a:srgbClr val="002060"/>
                </a:solidFill>
                <a:latin typeface="Cambria" panose="02040503050406030204" pitchFamily="18" charset="0"/>
              </a:rPr>
              <a:t>середньої освіти, </a:t>
            </a:r>
            <a:r>
              <a:rPr lang="ru-RU" altLang="ru-RU" b="1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учням (слухачам, студентам) </a:t>
            </a:r>
            <a:r>
              <a:rPr lang="ru-RU" alt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індивідуальний </a:t>
            </a:r>
            <a:r>
              <a:rPr lang="ru-RU" altLang="ru-RU" b="1" dirty="0">
                <a:solidFill>
                  <a:srgbClr val="002060"/>
                </a:solidFill>
                <a:latin typeface="Cambria" panose="02040503050406030204" pitchFamily="18" charset="0"/>
              </a:rPr>
              <a:t>конверт буде надіслано </a:t>
            </a:r>
            <a:r>
              <a:rPr lang="uk-UA" altLang="ru-RU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на адресу закладу освіти, де вони навчаються</a:t>
            </a:r>
          </a:p>
          <a:p>
            <a:endParaRPr lang="en-US" altLang="ru-RU" b="1" kern="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uk-UA" b="1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Заклад освіти отримає список учнів (слухачів, студентів), яким надіслано Сертифікати </a:t>
            </a:r>
            <a:endParaRPr lang="uk-UA" b="1" dirty="0">
              <a:solidFill>
                <a:srgbClr val="002060"/>
              </a:solidFill>
            </a:endParaRPr>
          </a:p>
          <a:p>
            <a:endParaRPr lang="en-US" kern="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430518" y="3717750"/>
            <a:ext cx="5101478" cy="135986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кожного учасника на </a:t>
            </a:r>
            <a:br>
              <a:rPr lang="uk-UA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веб-сайті КРЦОЯО створюється </a:t>
            </a:r>
            <a:r>
              <a:rPr lang="uk-UA" altLang="ru-RU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інформаційна сторінка</a:t>
            </a:r>
            <a:r>
              <a:rPr lang="uk-UA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до якої здійснюється за</a:t>
            </a:r>
          </a:p>
          <a:p>
            <a:pPr algn="ctr"/>
            <a:r>
              <a:rPr lang="uk-UA" altLang="ru-RU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номером Сертифіката</a:t>
            </a:r>
            <a:r>
              <a:rPr lang="uk-UA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br>
              <a:rPr lang="uk-UA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</a:t>
            </a:r>
            <a:r>
              <a:rPr lang="uk-UA" alt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-кодом</a:t>
            </a:r>
            <a:r>
              <a:rPr lang="uk-UA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указаним у ньому</a:t>
            </a:r>
            <a:endParaRPr lang="ru-RU" alt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Результат пошуку зображень за запитом &quot;кліпарт конверт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569" y="1609854"/>
            <a:ext cx="3412725" cy="255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кутник 10"/>
          <p:cNvSpPr/>
          <p:nvPr/>
        </p:nvSpPr>
        <p:spPr>
          <a:xfrm>
            <a:off x="5964918" y="2137852"/>
            <a:ext cx="278238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ABDC6"/>
              </a:buClr>
              <a:buFont typeface="Wingdings" panose="05000000000000000000" pitchFamily="2" charset="2"/>
              <a:buNone/>
              <a:defRPr/>
            </a:pPr>
            <a:r>
              <a:rPr lang="uk-UA" altLang="ru-RU" sz="2400" b="1" i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Вміст конверта: </a:t>
            </a:r>
            <a:br>
              <a:rPr lang="uk-UA" altLang="ru-RU" sz="2400" b="1" i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uk-UA" altLang="ru-RU" sz="1000" b="1" i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/>
            </a:r>
            <a:br>
              <a:rPr lang="uk-UA" altLang="ru-RU" sz="1000" b="1" i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uk-UA" altLang="ru-RU" sz="2400" b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1.</a:t>
            </a:r>
            <a:r>
              <a:rPr lang="uk-UA" altLang="ru-RU" sz="2400" b="1" i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uk-UA" altLang="ru-RU" b="1" dirty="0">
                <a:latin typeface="Times New Roman" panose="02020603050405020304" pitchFamily="18" charset="0"/>
              </a:rPr>
              <a:t>Сертифікат </a:t>
            </a:r>
            <a:br>
              <a:rPr lang="uk-UA" altLang="ru-RU" b="1" dirty="0">
                <a:latin typeface="Times New Roman" panose="02020603050405020304" pitchFamily="18" charset="0"/>
              </a:rPr>
            </a:br>
            <a:r>
              <a:rPr lang="uk-UA" altLang="ru-RU" b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2.</a:t>
            </a:r>
            <a:r>
              <a:rPr lang="uk-UA" altLang="ru-RU" b="1" i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uk-UA" altLang="ru-RU" b="1" dirty="0">
                <a:latin typeface="Times New Roman" panose="02020603050405020304" pitchFamily="18" charset="0"/>
              </a:rPr>
              <a:t>Реєстраційне </a:t>
            </a:r>
            <a:r>
              <a:rPr lang="uk-UA" altLang="ru-RU" b="1" dirty="0" smtClean="0">
                <a:latin typeface="Times New Roman" panose="02020603050405020304" pitchFamily="18" charset="0"/>
              </a:rPr>
              <a:t>повідомлення</a:t>
            </a:r>
            <a:endParaRPr lang="ru-RU" altLang="ru-RU" b="1" dirty="0">
              <a:latin typeface="Times New Roman" panose="02020603050405020304" pitchFamily="18" charset="0"/>
            </a:endParaRPr>
          </a:p>
        </p:txBody>
      </p:sp>
      <p:pic>
        <p:nvPicPr>
          <p:cNvPr id="14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2312674" y="-928243"/>
            <a:ext cx="5794314" cy="286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8712" y="-42802"/>
            <a:ext cx="5466744" cy="1093176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реєстрації</a:t>
            </a:r>
            <a:endParaRPr lang="uk-UA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53624" cy="881617"/>
          </a:xfrm>
          <a:prstGeom prst="rect">
            <a:avLst/>
          </a:prstGeom>
        </p:spPr>
      </p:pic>
      <p:pic>
        <p:nvPicPr>
          <p:cNvPr id="15" name="Рисунок 14" descr="зразок сертифіката - Word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2" t="12013" r="22571" b="1873"/>
          <a:stretch/>
        </p:blipFill>
        <p:spPr>
          <a:xfrm>
            <a:off x="5943599" y="4476198"/>
            <a:ext cx="3143695" cy="2191137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7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21" y="5150763"/>
            <a:ext cx="5101478" cy="160186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0"/>
          <p:cNvPicPr>
            <a:picLocks noGrp="1" noChangeAspect="1"/>
          </p:cNvPicPr>
          <p:nvPr>
            <p:ph idx="1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" t="20414" r="56284" b="7761"/>
          <a:stretch/>
        </p:blipFill>
        <p:spPr bwMode="auto">
          <a:xfrm>
            <a:off x="6096539" y="4907145"/>
            <a:ext cx="441853" cy="48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 descr="Фрагмент екрана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9" t="7149"/>
          <a:stretch/>
        </p:blipFill>
        <p:spPr>
          <a:xfrm>
            <a:off x="8347167" y="4929435"/>
            <a:ext cx="671872" cy="46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1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/>
          <p:cNvSpPr/>
          <p:nvPr/>
        </p:nvSpPr>
        <p:spPr>
          <a:xfrm>
            <a:off x="1436914" y="0"/>
            <a:ext cx="7707086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14000">
                <a:srgbClr val="A7D3EA"/>
              </a:gs>
              <a:gs pos="61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2400" dirty="0"/>
          </a:p>
        </p:txBody>
      </p:sp>
      <p:graphicFrame>
        <p:nvGraphicFramePr>
          <p:cNvPr id="12" name="Group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7762396"/>
              </p:ext>
            </p:extLst>
          </p:nvPr>
        </p:nvGraphicFramePr>
        <p:xfrm>
          <a:off x="1412841" y="3956979"/>
          <a:ext cx="3262208" cy="2286024"/>
        </p:xfrm>
        <a:graphic>
          <a:graphicData uri="http://schemas.openxmlformats.org/drawingml/2006/table">
            <a:tbl>
              <a:tblPr/>
              <a:tblGrid>
                <a:gridCol w="326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5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ЗАПРОШЕННЯ-ПЕРЕПУСТКА № _________</a:t>
                      </a:r>
                      <a:endParaRPr kumimoji="0" lang="ru-RU" alt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участі в зовнішньому незалежному оцінюванні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(Прізвище, ім</a:t>
                      </a:r>
                      <a:r>
                        <a:rPr kumimoji="0" lang="uk-UA" altLang="ru-RU" sz="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kumimoji="0" lang="uk-UA" altLang="ru-RU" sz="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я, по батькові абітурієнта) </a:t>
                      </a:r>
                      <a:endParaRPr kumimoji="0" lang="uk-UA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1389" marR="9138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0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складання тесту з      </a:t>
                      </a:r>
                      <a:r>
                        <a:rPr kumimoji="0" lang="uk-UA" altLang="ru-RU" sz="7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(назва предмета тестування)</a:t>
                      </a:r>
                      <a:r>
                        <a:rPr kumimoji="0" lang="uk-UA" altLang="ru-RU" sz="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kumimoji="0" lang="uk-UA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апрошуємо Вас прибути </a:t>
                      </a:r>
                      <a:r>
                        <a:rPr kumimoji="0" lang="uk-UA" altLang="ru-RU" sz="7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(дата тестування)</a:t>
                      </a:r>
                      <a:r>
                        <a:rPr kumimoji="0" lang="uk-UA" alt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пізніше 10 год. 50 хв. до пункту тестування, що розташований за адресою: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7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(адреса місця розташування пункту тестування)</a:t>
                      </a:r>
                      <a:endParaRPr kumimoji="0" lang="ru-RU" alt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7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(повна назва пункту тестування)  </a:t>
                      </a:r>
                      <a:endParaRPr kumimoji="0" lang="uk-UA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1389" marR="9138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14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складання тесту з      </a:t>
                      </a:r>
                      <a:r>
                        <a:rPr kumimoji="0" lang="uk-UA" altLang="ru-RU" sz="7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(назва предмета тестування)</a:t>
                      </a:r>
                      <a:r>
                        <a:rPr kumimoji="0" lang="uk-UA" altLang="ru-RU" sz="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kumimoji="0" lang="uk-UA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апрошуємо Вас прибути </a:t>
                      </a:r>
                      <a:r>
                        <a:rPr kumimoji="0" lang="uk-UA" altLang="ru-RU" sz="7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(дата тестування)</a:t>
                      </a:r>
                      <a:r>
                        <a:rPr kumimoji="0" lang="uk-UA" alt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пізніше 10 год. 50 хв. до пункту тестування, що розташований за адресою: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7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(адреса місця розташування пункту тестування)</a:t>
                      </a:r>
                      <a:endParaRPr kumimoji="0" lang="ru-RU" alt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7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(повна назва пункту тестування)</a:t>
                      </a:r>
                      <a:endParaRPr kumimoji="0" lang="uk-UA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1389" marR="9138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414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складання тесту з      </a:t>
                      </a:r>
                      <a:r>
                        <a:rPr kumimoji="0" lang="uk-UA" altLang="ru-RU" sz="7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(назва предмета тестування)</a:t>
                      </a:r>
                      <a:r>
                        <a:rPr kumimoji="0" lang="uk-UA" altLang="ru-RU" sz="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kumimoji="0" lang="uk-UA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апрошуємо Вас прибути </a:t>
                      </a:r>
                      <a:r>
                        <a:rPr kumimoji="0" lang="uk-UA" altLang="ru-RU" sz="7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(дата тестування)</a:t>
                      </a:r>
                      <a:r>
                        <a:rPr kumimoji="0" lang="uk-UA" alt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пізніше 10 год. 50 хв. до пункту тестування, що розташований за адресою: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7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(адреса місця розташування пункту тестування)</a:t>
                      </a:r>
                      <a:endParaRPr kumimoji="0" lang="ru-RU" alt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7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(повна назва пункту тестування)</a:t>
                      </a:r>
                      <a:endParaRPr kumimoji="0" lang="uk-UA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1389" marR="91389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68004" y="1244396"/>
            <a:ext cx="810357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algn="ctr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Clr>
                <a:srgbClr val="2C16CC"/>
              </a:buClr>
              <a:tabLst>
                <a:tab pos="519113" algn="l"/>
              </a:tabLst>
              <a:defRPr/>
            </a:pPr>
            <a:r>
              <a:rPr lang="uk-UA" altLang="ru-RU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НЕ ЗАПІЗНЮВАТИСЯ </a:t>
            </a:r>
            <a:endParaRPr lang="uk-UA" altLang="ru-RU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  <a:p>
            <a:pPr marL="176213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Clr>
                <a:srgbClr val="2C16CC"/>
              </a:buClr>
              <a:tabLst>
                <a:tab pos="519113" algn="l"/>
              </a:tabLst>
              <a:defRPr/>
            </a:pPr>
            <a:r>
              <a:rPr lang="uk-UA" altLang="ru-RU" sz="1400" kern="0" dirty="0" smtClean="0">
                <a:latin typeface="Century Schoolbook" panose="02040604050505020304" pitchFamily="18" charset="0"/>
              </a:rPr>
              <a:t>       </a:t>
            </a:r>
            <a:r>
              <a:rPr lang="uk-UA" alt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вході до пункту ЗНО </a:t>
            </a:r>
            <a:r>
              <a:rPr lang="uk-UA" altLang="ru-RU" sz="17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пред’явити такі документи:</a:t>
            </a:r>
            <a:endParaRPr lang="uk-UA" altLang="ru-RU" sz="1700" u="sng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buClr>
                <a:srgbClr val="0C5CA4"/>
              </a:buClr>
              <a:buFont typeface="Wingdings" panose="05000000000000000000" pitchFamily="2" charset="2"/>
              <a:buChar char=""/>
              <a:tabLst>
                <a:tab pos="519113" algn="l"/>
              </a:tabLst>
              <a:defRPr/>
            </a:pPr>
            <a:r>
              <a:rPr lang="uk-UA" altLang="ru-RU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Сертифікат</a:t>
            </a:r>
            <a:r>
              <a:rPr lang="uk-UA" altLang="ru-RU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 </a:t>
            </a:r>
            <a:r>
              <a:rPr lang="uk-UA" alt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незалежного оцінювання (оригінал)</a:t>
            </a:r>
            <a:r>
              <a:rPr lang="uk-UA" altLang="ru-RU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spcBef>
                <a:spcPts val="600"/>
              </a:spcBef>
              <a:buClr>
                <a:srgbClr val="0C5CA4"/>
              </a:buClr>
              <a:buFont typeface="Wingdings" panose="05000000000000000000" pitchFamily="2" charset="2"/>
              <a:buChar char=""/>
              <a:tabLst>
                <a:tab pos="519113" algn="l"/>
              </a:tabLst>
              <a:defRPr/>
            </a:pPr>
            <a:r>
              <a:rPr lang="uk-UA" altLang="ru-RU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</a:t>
            </a:r>
            <a:r>
              <a:rPr lang="uk-UA" altLang="ru-RU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 </a:t>
            </a:r>
            <a:r>
              <a:rPr lang="uk-UA" altLang="ru-RU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інший документ</a:t>
            </a:r>
            <a:r>
              <a:rPr lang="uk-UA" altLang="ru-RU" kern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серія та номер якого зазначені в Сертифікаті (оригінал)</a:t>
            </a:r>
          </a:p>
          <a:p>
            <a:pPr lvl="1">
              <a:spcBef>
                <a:spcPts val="600"/>
              </a:spcBef>
              <a:buClr>
                <a:srgbClr val="0C5CA4"/>
              </a:buClr>
              <a:buFont typeface="Wingdings" panose="05000000000000000000" pitchFamily="2" charset="2"/>
              <a:buChar char=""/>
              <a:tabLst>
                <a:tab pos="519113" algn="l"/>
              </a:tabLst>
              <a:defRPr/>
            </a:pPr>
            <a:r>
              <a:rPr lang="uk-UA" altLang="ru-RU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Запрошення</a:t>
            </a:r>
            <a:r>
              <a:rPr lang="uk-UA" altLang="ru-RU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altLang="ru-RU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перепустка</a:t>
            </a:r>
            <a:r>
              <a:rPr lang="uk-UA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участі в ЗНО </a:t>
            </a:r>
            <a:r>
              <a:rPr lang="uk-UA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(до </a:t>
            </a:r>
            <a:r>
              <a:rPr lang="uk-UA" altLang="ru-RU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29.04.22</a:t>
            </a:r>
            <a:r>
              <a:rPr lang="uk-UA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 розміщена </a:t>
            </a:r>
            <a:r>
              <a:rPr lang="uk-UA" alt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інформаційній сторінці)</a:t>
            </a:r>
            <a:endParaRPr lang="ru-RU" altLang="uk-UA" sz="2000" dirty="0">
              <a:latin typeface="Times New Roman" panose="02020603050405020304" pitchFamily="18" charset="0"/>
              <a:ea typeface="Gulim"/>
              <a:cs typeface="Times New Roman" panose="02020603050405020304" pitchFamily="18" charset="0"/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2" cstate="print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504" y="4711558"/>
            <a:ext cx="1063145" cy="1368706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325" y="5340615"/>
            <a:ext cx="1651000" cy="1087437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2281232" y="-840234"/>
            <a:ext cx="6018450" cy="286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2611552" y="320636"/>
            <a:ext cx="4595256" cy="542316"/>
          </a:xfr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ЗНО–2022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553624" cy="88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4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кутник 21"/>
          <p:cNvSpPr/>
          <p:nvPr/>
        </p:nvSpPr>
        <p:spPr>
          <a:xfrm>
            <a:off x="1436914" y="0"/>
            <a:ext cx="7707086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14000">
                <a:srgbClr val="A7D3EA"/>
              </a:gs>
              <a:gs pos="61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2400" dirty="0"/>
          </a:p>
        </p:txBody>
      </p:sp>
      <p:pic>
        <p:nvPicPr>
          <p:cNvPr id="13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1903156" y="-425067"/>
            <a:ext cx="6575440" cy="233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Місце для вмісту 10"/>
          <p:cNvSpPr txBox="1">
            <a:spLocks noGrp="1"/>
          </p:cNvSpPr>
          <p:nvPr>
            <p:ph idx="1"/>
          </p:nvPr>
        </p:nvSpPr>
        <p:spPr>
          <a:xfrm>
            <a:off x="1436914" y="2533241"/>
            <a:ext cx="7537269" cy="4085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spcAft>
                <a:spcPts val="1800"/>
              </a:spcAft>
              <a:buNone/>
              <a:defRPr/>
            </a:pPr>
            <a:endParaRPr lang="en-US" alt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spcAft>
                <a:spcPts val="1800"/>
              </a:spcAft>
              <a:buFont typeface="Wingdings" panose="05000000000000000000" pitchFamily="2" charset="2"/>
              <a:buChar char="ü"/>
              <a:defRPr/>
            </a:pPr>
            <a:r>
              <a:rPr lang="uk-UA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07.06.2022 – </a:t>
            </a:r>
            <a:r>
              <a:rPr lang="uk-UA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хімія, фізика</a:t>
            </a:r>
          </a:p>
          <a:p>
            <a:pPr algn="ctr">
              <a:spcAft>
                <a:spcPts val="1800"/>
              </a:spcAft>
              <a:buFont typeface="Wingdings" panose="05000000000000000000" pitchFamily="2" charset="2"/>
              <a:buChar char="ü"/>
              <a:defRPr/>
            </a:pPr>
            <a:r>
              <a:rPr lang="uk-UA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24.06.2022 – </a:t>
            </a:r>
            <a:r>
              <a:rPr lang="uk-UA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мова, українська мова </a:t>
            </a:r>
            <a:r>
              <a:rPr lang="uk-UA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</a:t>
            </a:r>
            <a:endParaRPr lang="uk-UA" alt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800"/>
              </a:spcAft>
              <a:buFont typeface="Wingdings" panose="05000000000000000000" pitchFamily="2" charset="2"/>
              <a:buChar char="ü"/>
              <a:defRPr/>
            </a:pPr>
            <a:r>
              <a:rPr lang="uk-UA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27.06.2022 – </a:t>
            </a:r>
            <a:r>
              <a:rPr lang="uk-UA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математика, математика </a:t>
            </a:r>
            <a:r>
              <a:rPr lang="uk-UA" alt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(завд. рівня стандарту)</a:t>
            </a:r>
            <a:r>
              <a:rPr lang="uk-UA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географія</a:t>
            </a:r>
          </a:p>
          <a:p>
            <a:pPr algn="ctr">
              <a:spcAft>
                <a:spcPts val="1800"/>
              </a:spcAft>
              <a:buFont typeface="Wingdings" panose="05000000000000000000" pitchFamily="2" charset="2"/>
              <a:buChar char="ü"/>
              <a:defRPr/>
            </a:pPr>
            <a:r>
              <a:rPr lang="uk-UA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30.06.2022 – </a:t>
            </a:r>
            <a:r>
              <a:rPr lang="uk-UA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іноземні мови, історія України, біологія</a:t>
            </a:r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1636580" y="1278688"/>
            <a:ext cx="3353431" cy="167521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800"/>
              </a:spcAft>
              <a:defRPr/>
            </a:pPr>
            <a:r>
              <a:rPr lang="uk-UA" altLang="ru-RU" b="1" dirty="0" smtClean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ЗНО</a:t>
            </a:r>
            <a:r>
              <a:rPr lang="en-US" altLang="ru-RU" b="1" dirty="0" smtClean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/</a:t>
            </a:r>
            <a:r>
              <a:rPr lang="uk-UA" altLang="ru-RU" b="1" dirty="0" smtClean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ДПА </a:t>
            </a:r>
          </a:p>
          <a:p>
            <a:pPr algn="ctr">
              <a:spcAft>
                <a:spcPts val="1800"/>
              </a:spcAft>
              <a:defRPr/>
            </a:pPr>
            <a:r>
              <a:rPr lang="uk-UA" altLang="ru-RU" b="1" dirty="0" smtClean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на </a:t>
            </a:r>
            <a:r>
              <a:rPr lang="uk-UA" altLang="ru-RU" b="1" dirty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інформаційних сторінках </a:t>
            </a:r>
            <a:r>
              <a:rPr lang="uk-UA" altLang="ru-RU" b="1" dirty="0" smtClean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учасників</a:t>
            </a:r>
            <a:endParaRPr lang="uk-UA" altLang="ru-RU" b="1" dirty="0">
              <a:solidFill>
                <a:schemeClr val="accent5">
                  <a:lumMod val="50000"/>
                </a:schemeClr>
              </a:solidFill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кутник 17"/>
          <p:cNvSpPr/>
          <p:nvPr/>
        </p:nvSpPr>
        <p:spPr>
          <a:xfrm>
            <a:off x="2640604" y="480407"/>
            <a:ext cx="45251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ЗНО/ ДПА</a:t>
            </a:r>
            <a:endParaRPr lang="uk-UA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круглений прямокутник 6"/>
          <p:cNvSpPr/>
          <p:nvPr/>
        </p:nvSpPr>
        <p:spPr>
          <a:xfrm>
            <a:off x="5120640" y="1317898"/>
            <a:ext cx="3454715" cy="163601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800"/>
              </a:spcAft>
              <a:defRPr/>
            </a:pPr>
            <a:r>
              <a:rPr lang="uk-UA" altLang="ru-RU" b="1" dirty="0" smtClean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ДПА </a:t>
            </a:r>
          </a:p>
          <a:p>
            <a:pPr algn="ctr">
              <a:spcAft>
                <a:spcPts val="1800"/>
              </a:spcAft>
              <a:defRPr/>
            </a:pPr>
            <a:r>
              <a:rPr lang="uk-UA" altLang="ru-RU" b="1" dirty="0" smtClean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у «Кабінетах керівників закладів освіти»</a:t>
            </a:r>
            <a:endParaRPr lang="uk-UA" altLang="ru-RU" b="1" dirty="0">
              <a:solidFill>
                <a:schemeClr val="accent5">
                  <a:lumMod val="50000"/>
                </a:schemeClr>
              </a:solidFill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53624" cy="88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9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166914"/>
            <a:ext cx="8548916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53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кутник 14"/>
          <p:cNvSpPr/>
          <p:nvPr/>
        </p:nvSpPr>
        <p:spPr>
          <a:xfrm>
            <a:off x="1436914" y="0"/>
            <a:ext cx="7707086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14000">
                <a:srgbClr val="A7D3EA"/>
              </a:gs>
              <a:gs pos="61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2400" dirty="0"/>
          </a:p>
        </p:txBody>
      </p:sp>
      <p:pic>
        <p:nvPicPr>
          <p:cNvPr id="16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1725882" y="-637314"/>
            <a:ext cx="7129151" cy="287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1748681" y="352836"/>
            <a:ext cx="6401715" cy="887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585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Кожний зареєстрований </a:t>
            </a:r>
            <a:endParaRPr lang="uk-UA" sz="2585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585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 </a:t>
            </a:r>
            <a:r>
              <a:rPr lang="uk-UA" sz="2585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зможе: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1748681" y="2134431"/>
            <a:ext cx="7161973" cy="774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додатково завантажити тестові зошити з усіх навчальних предметів із переліку предметів </a:t>
            </a:r>
            <a:r>
              <a:rPr lang="uk-UA" sz="2215" dirty="0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ЗНО-2022</a:t>
            </a:r>
            <a:endParaRPr lang="uk-UA" sz="2215" dirty="0"/>
          </a:p>
        </p:txBody>
      </p:sp>
      <p:sp>
        <p:nvSpPr>
          <p:cNvPr id="10" name="Прямокутник 9"/>
          <p:cNvSpPr/>
          <p:nvPr/>
        </p:nvSpPr>
        <p:spPr>
          <a:xfrm>
            <a:off x="1748681" y="3384613"/>
            <a:ext cx="3315010" cy="4331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2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пройти тестування вдома </a:t>
            </a:r>
            <a:endParaRPr lang="uk-UA" sz="2215" dirty="0"/>
          </a:p>
        </p:txBody>
      </p:sp>
      <p:sp>
        <p:nvSpPr>
          <p:cNvPr id="11" name="Прямокутник 10"/>
          <p:cNvSpPr/>
          <p:nvPr/>
        </p:nvSpPr>
        <p:spPr>
          <a:xfrm>
            <a:off x="1748681" y="4508599"/>
            <a:ext cx="6991427" cy="1455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62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15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внести відповіді у спеціальний сервіс «Визначення  результатів пробного зовнішнього незалежного оцінювання» та дізнатися рівень своїх навчальних досягнень</a:t>
            </a:r>
          </a:p>
        </p:txBody>
      </p:sp>
      <p:sp>
        <p:nvSpPr>
          <p:cNvPr id="12" name="Округлений прямокутник 11"/>
          <p:cNvSpPr/>
          <p:nvPr/>
        </p:nvSpPr>
        <p:spPr>
          <a:xfrm>
            <a:off x="1255692" y="2380204"/>
            <a:ext cx="455897" cy="3849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62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Округлений прямокутник 12"/>
          <p:cNvSpPr/>
          <p:nvPr/>
        </p:nvSpPr>
        <p:spPr>
          <a:xfrm>
            <a:off x="1251924" y="3384613"/>
            <a:ext cx="455897" cy="3991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62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Округлений прямокутник 13"/>
          <p:cNvSpPr/>
          <p:nvPr/>
        </p:nvSpPr>
        <p:spPr>
          <a:xfrm>
            <a:off x="1244387" y="4612512"/>
            <a:ext cx="463434" cy="3991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62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2050" name="Picture 2" descr="Як знайти віддалену роботу за кордоном | Факти ICT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30" y="3010835"/>
            <a:ext cx="2748024" cy="15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553624" cy="8816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090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1400">
        <p14:reveal/>
      </p:transition>
    </mc:Choice>
    <mc:Fallback xmlns="">
      <p:transition spd="slow" advClick="0" advTm="414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кутник 15"/>
          <p:cNvSpPr/>
          <p:nvPr/>
        </p:nvSpPr>
        <p:spPr>
          <a:xfrm>
            <a:off x="1436914" y="0"/>
            <a:ext cx="7707086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14000">
                <a:srgbClr val="A7D3EA"/>
              </a:gs>
              <a:gs pos="61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2400" dirty="0"/>
          </a:p>
        </p:txBody>
      </p:sp>
      <p:pic>
        <p:nvPicPr>
          <p:cNvPr id="2" name="Рисунок 1" descr="Фрагмент е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461" y="2899447"/>
            <a:ext cx="6100152" cy="2581635"/>
          </a:xfrm>
          <a:prstGeom prst="rect">
            <a:avLst/>
          </a:prstGeom>
        </p:spPr>
      </p:pic>
      <p:pic>
        <p:nvPicPr>
          <p:cNvPr id="4" name="Рисунок 3" descr="Фрагмент екрана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83"/>
          <a:stretch/>
        </p:blipFill>
        <p:spPr>
          <a:xfrm>
            <a:off x="1436914" y="82905"/>
            <a:ext cx="6044480" cy="2682169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1923197" y="1845185"/>
            <a:ext cx="1524000" cy="984695"/>
          </a:xfrm>
          <a:prstGeom prst="ellipse">
            <a:avLst/>
          </a:prstGeom>
          <a:noFill/>
          <a:ln w="222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/>
          <p:cNvSpPr/>
          <p:nvPr/>
        </p:nvSpPr>
        <p:spPr>
          <a:xfrm>
            <a:off x="6090487" y="4626875"/>
            <a:ext cx="1448178" cy="984695"/>
          </a:xfrm>
          <a:prstGeom prst="ellipse">
            <a:avLst/>
          </a:prstGeom>
          <a:noFill/>
          <a:ln w="222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1" name="Рисунок 10" descr="Фрагмент е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52" y="3851857"/>
            <a:ext cx="5056583" cy="30061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697" y="5035887"/>
            <a:ext cx="3277878" cy="1016570"/>
          </a:xfrm>
          <a:prstGeom prst="rect">
            <a:avLst/>
          </a:prstGeom>
        </p:spPr>
      </p:pic>
      <p:sp>
        <p:nvSpPr>
          <p:cNvPr id="13" name="Округлений прямокутник 12"/>
          <p:cNvSpPr/>
          <p:nvPr/>
        </p:nvSpPr>
        <p:spPr>
          <a:xfrm>
            <a:off x="1404716" y="2147032"/>
            <a:ext cx="381000" cy="381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uk-UA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круглений прямокутник 13"/>
          <p:cNvSpPr/>
          <p:nvPr/>
        </p:nvSpPr>
        <p:spPr>
          <a:xfrm>
            <a:off x="5969205" y="4436375"/>
            <a:ext cx="381000" cy="381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1923197" y="4930069"/>
            <a:ext cx="381000" cy="381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uk-UA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17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кутник 20"/>
          <p:cNvSpPr/>
          <p:nvPr/>
        </p:nvSpPr>
        <p:spPr>
          <a:xfrm>
            <a:off x="1531479" y="0"/>
            <a:ext cx="7707086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14000">
                <a:srgbClr val="A7D3EA"/>
              </a:gs>
              <a:gs pos="61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2400" dirty="0"/>
          </a:p>
        </p:txBody>
      </p:sp>
      <p:sp>
        <p:nvSpPr>
          <p:cNvPr id="11" name="Овал 10"/>
          <p:cNvSpPr/>
          <p:nvPr/>
        </p:nvSpPr>
        <p:spPr>
          <a:xfrm>
            <a:off x="3813502" y="2961812"/>
            <a:ext cx="5287910" cy="16434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FFFF66"/>
              </a:buClr>
              <a:defRPr/>
            </a:pPr>
            <a:r>
              <a:rPr lang="uk-UA" altLang="uk-UA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uk-UA" altLang="uk-U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044) </a:t>
            </a:r>
            <a:r>
              <a:rPr lang="uk-UA" altLang="uk-UA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355-15-84</a:t>
            </a:r>
            <a:endParaRPr lang="uk-UA" altLang="uk-UA" sz="2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FFFF66"/>
              </a:buClr>
              <a:defRPr/>
            </a:pPr>
            <a:r>
              <a:rPr lang="uk-UA" altLang="uk-U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(044) </a:t>
            </a:r>
            <a:r>
              <a:rPr lang="uk-UA" altLang="uk-UA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355-15-89               </a:t>
            </a:r>
            <a:r>
              <a:rPr lang="uk-UA" altLang="uk-UA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телефони</a:t>
            </a:r>
            <a:r>
              <a:rPr lang="uk-UA" altLang="uk-UA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гарячої лінії </a:t>
            </a:r>
            <a:r>
              <a:rPr lang="uk-UA" altLang="uk-UA" sz="2000" noProof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КРЦОЯО</a:t>
            </a:r>
            <a:endParaRPr lang="uk-UA" sz="2000" noProof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770914" y="4962787"/>
            <a:ext cx="5762512" cy="153766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FFFF66"/>
              </a:buClr>
              <a:defRPr/>
            </a:pPr>
            <a:r>
              <a:rPr lang="en-US" altLang="uk-UA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http://</a:t>
            </a:r>
            <a:r>
              <a:rPr lang="en-US" altLang="uk-UA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kyivtest.org.ua </a:t>
            </a:r>
            <a:endParaRPr lang="uk-UA" altLang="uk-UA" sz="20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FFFF66"/>
              </a:buClr>
              <a:defRPr/>
            </a:pPr>
            <a:r>
              <a:rPr lang="uk-UA" altLang="uk-UA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сайт </a:t>
            </a:r>
            <a:r>
              <a:rPr lang="uk-UA" altLang="uk-UA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Київського регіонального центру </a:t>
            </a:r>
            <a:r>
              <a:rPr lang="uk-UA" altLang="uk-UA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оцінювання якості освіти (КРЦОЯО)</a:t>
            </a:r>
          </a:p>
        </p:txBody>
      </p:sp>
      <p:sp>
        <p:nvSpPr>
          <p:cNvPr id="12" name="Овал 11"/>
          <p:cNvSpPr/>
          <p:nvPr/>
        </p:nvSpPr>
        <p:spPr>
          <a:xfrm>
            <a:off x="2657302" y="1252590"/>
            <a:ext cx="7540254" cy="146390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2400" dirty="0">
                <a:ln>
                  <a:solidFill>
                    <a:srgbClr val="1178BF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вул. Міста Шалетт, 1а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2400" dirty="0">
                <a:ln>
                  <a:solidFill>
                    <a:srgbClr val="1178BF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м. Київ, 02192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2400" dirty="0">
                <a:ln>
                  <a:solidFill>
                    <a:srgbClr val="1178BF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(для листування: а</a:t>
            </a:r>
            <a:r>
              <a:rPr lang="en-US" altLang="uk-UA" sz="2400" dirty="0">
                <a:ln>
                  <a:solidFill>
                    <a:srgbClr val="1178BF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/</a:t>
            </a:r>
            <a:r>
              <a:rPr lang="ru-RU" altLang="uk-UA" sz="2400" dirty="0">
                <a:ln>
                  <a:solidFill>
                    <a:srgbClr val="1178BF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 </a:t>
            </a:r>
            <a:r>
              <a:rPr lang="uk-UA" altLang="uk-UA" sz="2400" dirty="0">
                <a:ln>
                  <a:solidFill>
                    <a:srgbClr val="1178BF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86, м.Київ, 02192)</a:t>
            </a:r>
          </a:p>
        </p:txBody>
      </p:sp>
      <p:pic>
        <p:nvPicPr>
          <p:cNvPr id="22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1977406" y="-539605"/>
            <a:ext cx="6626099" cy="26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864568" y="422786"/>
            <a:ext cx="603924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Інформаційна підтримка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49838"/>
          <a:stretch/>
        </p:blipFill>
        <p:spPr>
          <a:xfrm>
            <a:off x="1531479" y="1280933"/>
            <a:ext cx="2341651" cy="1566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Дело было в далеком 2007 году, раздается телефонный звонок, звонила девушка,  трубку взял отец… - Крутой облом - 10 февраля - 43405181994 -  Медиаплатформа МирТесен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3" t="1878" r="10583" b="1585"/>
          <a:stretch/>
        </p:blipFill>
        <p:spPr bwMode="auto">
          <a:xfrm>
            <a:off x="1633693" y="2902293"/>
            <a:ext cx="2137221" cy="19502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Фрагмент екран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479" y="5025301"/>
            <a:ext cx="2927979" cy="12455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553624" cy="88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1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2076994" y="1375160"/>
            <a:ext cx="5094572" cy="536527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14000">
                <a:srgbClr val="A7D3EA"/>
              </a:gs>
              <a:gs pos="61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2400" dirty="0"/>
          </a:p>
        </p:txBody>
      </p:sp>
      <p:pic>
        <p:nvPicPr>
          <p:cNvPr id="4100" name="Picture 4" descr="ᐈ Листок отрывного календаря вектор, векторные картинки отрывной календарь  шаблон | скачать на Depositphotos®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49" y="1466851"/>
            <a:ext cx="4785517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2800350" y="2933700"/>
            <a:ext cx="3752850" cy="594768"/>
          </a:xfrm>
          <a:prstGeom prst="rect">
            <a:avLst/>
          </a:prstGeom>
          <a:solidFill>
            <a:srgbClr val="E9F2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2334480" y="4269745"/>
            <a:ext cx="487509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  <a:defRPr/>
            </a:pPr>
            <a:r>
              <a:rPr lang="uk-UA" altLang="ru-RU" sz="3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Додаткова сесія</a:t>
            </a:r>
            <a:r>
              <a:rPr lang="uk-UA" altLang="ru-RU" sz="3600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buClr>
                <a:srgbClr val="C00000"/>
              </a:buClr>
              <a:defRPr/>
            </a:pPr>
            <a:r>
              <a:rPr lang="uk-UA" altLang="ru-RU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23.06 -15.07.2022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86049" y="2857468"/>
            <a:ext cx="4695943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  <a:defRPr/>
            </a:pPr>
            <a:r>
              <a:rPr lang="uk-UA" altLang="ru-RU" sz="3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 сесія  </a:t>
            </a:r>
          </a:p>
          <a:p>
            <a:pPr algn="ctr">
              <a:buClr>
                <a:srgbClr val="C00000"/>
              </a:buClr>
              <a:defRPr/>
            </a:pPr>
            <a:r>
              <a:rPr lang="uk-UA" altLang="ru-RU" sz="36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23.05 -17.06.2022</a:t>
            </a:r>
          </a:p>
        </p:txBody>
      </p:sp>
      <p:pic>
        <p:nvPicPr>
          <p:cNvPr id="12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1881649" y="-626701"/>
            <a:ext cx="5794314" cy="286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4"/>
          <p:cNvSpPr txBox="1">
            <a:spLocks/>
          </p:cNvSpPr>
          <p:nvPr/>
        </p:nvSpPr>
        <p:spPr>
          <a:xfrm>
            <a:off x="2844667" y="348127"/>
            <a:ext cx="3664216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ЗНО-2022</a:t>
            </a:r>
            <a:endParaRPr lang="uk-UA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53624" cy="88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98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/>
          <p:cNvSpPr/>
          <p:nvPr/>
        </p:nvSpPr>
        <p:spPr>
          <a:xfrm>
            <a:off x="1436914" y="0"/>
            <a:ext cx="7707086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14000">
                <a:srgbClr val="A7D3EA"/>
              </a:gs>
              <a:gs pos="61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98249" y="1740311"/>
            <a:ext cx="5832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ГРАФІК ПРОВЕДЕННЯ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2424721" y="-720062"/>
            <a:ext cx="6018450" cy="286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816951" y="440808"/>
            <a:ext cx="4595256" cy="542316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ЗНО–2022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4521" y="2276220"/>
            <a:ext cx="7158850" cy="440120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фізика                                                       	          </a:t>
            </a: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травня</a:t>
            </a:r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хімія                                                                          </a:t>
            </a: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травня                      </a:t>
            </a:r>
          </a:p>
          <a:p>
            <a:r>
              <a:rPr lang="uk-UA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мова                                                       </a:t>
            </a: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травня</a:t>
            </a:r>
          </a:p>
          <a:p>
            <a:r>
              <a:rPr lang="uk-UA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мова і </a:t>
            </a:r>
            <a:r>
              <a:rPr lang="uk-U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                     </a:t>
            </a:r>
            <a:r>
              <a:rPr lang="uk-UA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</a:t>
            </a: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травня</a:t>
            </a:r>
            <a:r>
              <a:rPr lang="uk-UA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                                                                                      математика (завдання рівня стандарт)                  </a:t>
            </a: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 червня</a:t>
            </a:r>
          </a:p>
          <a:p>
            <a:r>
              <a:rPr lang="uk-U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атематика                                                               </a:t>
            </a: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 червня</a:t>
            </a:r>
          </a:p>
          <a:p>
            <a:r>
              <a:rPr lang="uk-UA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іспанська мова                                                         </a:t>
            </a: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 червня </a:t>
            </a:r>
          </a:p>
          <a:p>
            <a:r>
              <a:rPr lang="uk-UA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німецька мова 			</a:t>
            </a:r>
            <a:r>
              <a:rPr lang="uk-U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червня </a:t>
            </a: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французька </a:t>
            </a:r>
            <a:r>
              <a:rPr lang="uk-U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мова                                           </a:t>
            </a:r>
            <a:r>
              <a:rPr lang="uk-UA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</a:t>
            </a: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 червня</a:t>
            </a:r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англійська </a:t>
            </a:r>
            <a:r>
              <a:rPr lang="uk-U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мова                                          </a:t>
            </a:r>
            <a:r>
              <a:rPr lang="uk-UA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</a:t>
            </a: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 червня</a:t>
            </a:r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</a:t>
            </a:r>
            <a:r>
              <a:rPr lang="uk-U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                                             </a:t>
            </a:r>
            <a:r>
              <a:rPr lang="uk-UA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червня</a:t>
            </a:r>
          </a:p>
          <a:p>
            <a:r>
              <a:rPr lang="uk-U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географія                                                      </a:t>
            </a:r>
            <a:r>
              <a:rPr lang="uk-UA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червня</a:t>
            </a:r>
          </a:p>
          <a:p>
            <a:r>
              <a:rPr lang="uk-UA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біологія                                                                     </a:t>
            </a: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червня</a:t>
            </a:r>
          </a:p>
          <a:p>
            <a:pPr algn="ctr"/>
            <a:endParaRPr lang="uk-UA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53624" cy="88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7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1436914" y="0"/>
            <a:ext cx="7707086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14000">
                <a:srgbClr val="A7D3EA"/>
              </a:gs>
              <a:gs pos="61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2400" dirty="0"/>
          </a:p>
        </p:txBody>
      </p:sp>
      <p:sp>
        <p:nvSpPr>
          <p:cNvPr id="4" name="Прямокутник 3"/>
          <p:cNvSpPr/>
          <p:nvPr/>
        </p:nvSpPr>
        <p:spPr>
          <a:xfrm>
            <a:off x="1656757" y="1341656"/>
            <a:ext cx="700130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7063" algn="ctr"/>
            <a:r>
              <a:rPr lang="uk-UA" altLang="ko-KR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Кожен зареєстрований учасник зовнішнього незалежного оцінювання має право скласти </a:t>
            </a:r>
            <a:r>
              <a:rPr lang="uk-UA" altLang="ko-KR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тестування </a:t>
            </a:r>
            <a:r>
              <a:rPr lang="uk-UA" altLang="ko-KR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 </a:t>
            </a:r>
            <a:r>
              <a:rPr lang="uk-UA" altLang="ko-KR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</a:t>
            </a:r>
            <a:r>
              <a:rPr lang="uk-UA" altLang="ko-KR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предметів </a:t>
            </a:r>
            <a:endParaRPr lang="uk-UA" altLang="ko-KR" sz="2400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627063" algn="ctr"/>
            <a:endParaRPr lang="uk-UA" altLang="ko-KR" sz="3200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мова і література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(завдання рівня стандарту)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endParaRPr lang="uk-UA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України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англійська мова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німецька мова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французька мова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іспанська мова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фізика 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хімія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біологія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географія</a:t>
            </a:r>
          </a:p>
          <a:p>
            <a:pPr indent="627063" algn="ctr"/>
            <a:endParaRPr lang="uk-UA" altLang="ko-KR" sz="3200" i="1" dirty="0" smtClean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53624" cy="881617"/>
          </a:xfrm>
          <a:prstGeom prst="rect">
            <a:avLst/>
          </a:prstGeom>
        </p:spPr>
      </p:pic>
      <p:pic>
        <p:nvPicPr>
          <p:cNvPr id="7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2516161" y="-761200"/>
            <a:ext cx="6018450" cy="286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48837" y="316885"/>
            <a:ext cx="3553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 - 2022</a:t>
            </a:r>
            <a:endParaRPr lang="uk-UA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90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1436914" y="0"/>
            <a:ext cx="7707086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14000">
                <a:srgbClr val="A7D3EA"/>
              </a:gs>
              <a:gs pos="61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2400" dirty="0"/>
          </a:p>
        </p:txBody>
      </p:sp>
      <p:sp>
        <p:nvSpPr>
          <p:cNvPr id="4" name="Прямокутник 3"/>
          <p:cNvSpPr/>
          <p:nvPr/>
        </p:nvSpPr>
        <p:spPr>
          <a:xfrm>
            <a:off x="1553624" y="1681291"/>
            <a:ext cx="70013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7063" algn="ctr"/>
            <a:r>
              <a:rPr lang="uk-UA" altLang="ko-KR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Кожен зареєстрований учасник зовнішнього незалежного оцінювання має </a:t>
            </a:r>
            <a:r>
              <a:rPr lang="uk-UA" altLang="ko-KR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право</a:t>
            </a:r>
            <a:r>
              <a:rPr lang="uk-UA" altLang="ko-KR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за кошти фізичних або юридичних осіб</a:t>
            </a:r>
            <a:r>
              <a:rPr lang="uk-UA" altLang="ko-KR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додатково обрати предмети:</a:t>
            </a:r>
          </a:p>
          <a:p>
            <a:pPr indent="627063" algn="ctr"/>
            <a:endParaRPr lang="uk-UA" altLang="ko-KR" sz="3200" i="1" dirty="0" smtClean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англійська мова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німецька мова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французька мова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іспанська мова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фізика 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хімія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біологія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географія</a:t>
            </a:r>
          </a:p>
          <a:p>
            <a:pPr indent="627063" algn="ctr"/>
            <a:endParaRPr lang="uk-UA" altLang="ko-KR" sz="3200" i="1" dirty="0" smtClean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53624" cy="881617"/>
          </a:xfrm>
          <a:prstGeom prst="rect">
            <a:avLst/>
          </a:prstGeom>
        </p:spPr>
      </p:pic>
      <p:pic>
        <p:nvPicPr>
          <p:cNvPr id="6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2413027" y="-800389"/>
            <a:ext cx="6018450" cy="286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0377" y="277696"/>
            <a:ext cx="27077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 - 2022</a:t>
            </a:r>
            <a:endParaRPr lang="uk-UA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10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кутник 14"/>
          <p:cNvSpPr/>
          <p:nvPr/>
        </p:nvSpPr>
        <p:spPr>
          <a:xfrm>
            <a:off x="1384664" y="-14277"/>
            <a:ext cx="7759336" cy="68710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14000">
                <a:srgbClr val="A7D3EA"/>
              </a:gs>
              <a:gs pos="61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2400" dirty="0"/>
          </a:p>
        </p:txBody>
      </p:sp>
      <p:sp>
        <p:nvSpPr>
          <p:cNvPr id="17" name="Прямокутник 16"/>
          <p:cNvSpPr/>
          <p:nvPr/>
        </p:nvSpPr>
        <p:spPr>
          <a:xfrm>
            <a:off x="2346602" y="2345648"/>
            <a:ext cx="6217919" cy="34053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260441" y="3090805"/>
            <a:ext cx="3114620" cy="245808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uk-UA" sz="203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3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Місце для вмісту 2"/>
          <p:cNvSpPr txBox="1">
            <a:spLocks/>
          </p:cNvSpPr>
          <p:nvPr/>
        </p:nvSpPr>
        <p:spPr>
          <a:xfrm>
            <a:off x="1859535" y="1174896"/>
            <a:ext cx="6301327" cy="954181"/>
          </a:xfrm>
          <a:prstGeom prst="rect">
            <a:avLst/>
          </a:prstGeom>
        </p:spPr>
        <p:txBody>
          <a:bodyPr vert="horz" lIns="84406" tIns="42203" rIns="84406" bIns="42203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 складає ДПА з </a:t>
            </a:r>
          </a:p>
          <a:p>
            <a:pPr marL="0" indent="0" algn="ctr">
              <a:buNone/>
            </a:pPr>
            <a:r>
              <a:rPr lang="uk-UA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4 </a:t>
            </a:r>
            <a:r>
              <a:rPr lang="uk-UA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язкових</a:t>
            </a:r>
            <a:r>
              <a:rPr lang="uk-UA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предметів:</a:t>
            </a:r>
          </a:p>
          <a:p>
            <a:pPr marL="0" indent="0">
              <a:buNone/>
            </a:pPr>
            <a:endParaRPr lang="uk-UA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03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03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Місце для вмісту 2"/>
          <p:cNvSpPr txBox="1">
            <a:spLocks/>
          </p:cNvSpPr>
          <p:nvPr/>
        </p:nvSpPr>
        <p:spPr>
          <a:xfrm>
            <a:off x="6913170" y="2946423"/>
            <a:ext cx="2824647" cy="2969909"/>
          </a:xfrm>
          <a:prstGeom prst="rect">
            <a:avLst/>
          </a:prstGeom>
        </p:spPr>
        <p:txBody>
          <a:bodyPr vert="horz" lIns="84406" tIns="42203" rIns="84406" bIns="42203" rtlCol="0">
            <a:no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uk-UA" sz="203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2571657" y="-886953"/>
            <a:ext cx="5767808" cy="274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Заголовок 4"/>
          <p:cNvSpPr txBox="1">
            <a:spLocks/>
          </p:cNvSpPr>
          <p:nvPr/>
        </p:nvSpPr>
        <p:spPr>
          <a:xfrm>
            <a:off x="2008838" y="15458"/>
            <a:ext cx="5554128" cy="14921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ДПА</a:t>
            </a:r>
            <a:r>
              <a:rPr lang="uk-UA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- 2022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6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53624" cy="881617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3169561" y="2667043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мова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математика/математика (завдання рівня стандарту)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України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іноземна мова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із навчальних предметів (історія України, біологія, географія, фізика, хімія, англійська мова, іспанська мова, німецька мова, французька мова)</a:t>
            </a:r>
          </a:p>
        </p:txBody>
      </p:sp>
    </p:spTree>
    <p:extLst>
      <p:ext uri="{BB962C8B-B14F-4D97-AF65-F5344CB8AC3E}">
        <p14:creationId xmlns:p14="http://schemas.microsoft.com/office/powerpoint/2010/main" val="178934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1436914" y="0"/>
            <a:ext cx="7707086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14000">
                <a:srgbClr val="A7D3EA"/>
              </a:gs>
              <a:gs pos="61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2400" dirty="0"/>
          </a:p>
        </p:txBody>
      </p:sp>
      <p:pic>
        <p:nvPicPr>
          <p:cNvPr id="13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2045122" y="-1272036"/>
            <a:ext cx="7001587" cy="376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4"/>
          <p:cNvSpPr>
            <a:spLocks noGrp="1"/>
          </p:cNvSpPr>
          <p:nvPr>
            <p:ph type="title"/>
          </p:nvPr>
        </p:nvSpPr>
        <p:spPr>
          <a:xfrm>
            <a:off x="2524964" y="-76135"/>
            <a:ext cx="5739471" cy="1689357"/>
          </a:xfrm>
        </p:spPr>
        <p:txBody>
          <a:bodyPr>
            <a:noAutofit/>
          </a:bodyPr>
          <a:lstStyle/>
          <a:p>
            <a:pPr algn="ctr"/>
            <a:r>
              <a:rPr lang="uk-UA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КОМПЛЕКТІВ РЕЄСТРАЦІЙНИХ ДОКУМЕНТІВ </a:t>
            </a:r>
            <a:br>
              <a:rPr lang="uk-UA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7614" y="1467769"/>
            <a:ext cx="63941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uk-UA" altLang="ko-KR" sz="3200" b="1" dirty="0">
                <a:solidFill>
                  <a:srgbClr val="002060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Реєстрація на ЗНО </a:t>
            </a:r>
            <a:endParaRPr lang="uk-UA" altLang="ko-KR" sz="3200" b="1" dirty="0" smtClean="0">
              <a:solidFill>
                <a:srgbClr val="002060"/>
              </a:solidFill>
              <a:latin typeface="Times New Roman" panose="02020603050405020304" pitchFamily="18" charset="0"/>
              <a:ea typeface="Gulim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altLang="ko-K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01.02-09.03.2022</a:t>
            </a:r>
          </a:p>
          <a:p>
            <a:pPr algn="ctr">
              <a:defRPr/>
            </a:pPr>
            <a:endParaRPr lang="uk-UA" altLang="ko-KR" sz="24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Gulim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altLang="ko-KR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  <a:ea typeface="Gulim"/>
                <a:cs typeface="Times New Roman" panose="02020603050405020304" pitchFamily="18" charset="0"/>
              </a:rPr>
              <a:t> </a:t>
            </a:r>
            <a:r>
              <a:rPr lang="ru-RU" alt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Для </a:t>
            </a:r>
            <a:r>
              <a:rPr lang="ru-RU" altLang="uk-UA" b="1" dirty="0">
                <a:solidFill>
                  <a:srgbClr val="C00000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учнів (слухачів, студентів), які складатимуть державну підсумкову атестацію у формі зовнішнього незалежного оцінювання: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52458" y="4230086"/>
            <a:ext cx="72759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30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uk-UA" altLang="uk-UA" sz="2000" b="1" dirty="0" smtClean="0">
                <a:solidFill>
                  <a:srgbClr val="457EA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alt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alt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uk-UA" alt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.02 </a:t>
            </a:r>
            <a:r>
              <a:rPr lang="uk-UA" alt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alt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</a:t>
            </a:r>
            <a:r>
              <a:rPr lang="uk-UA" alt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.03.2022 </a:t>
            </a:r>
            <a:r>
              <a:rPr lang="en-US" alt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alt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alt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alt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подання закладами освіти </a:t>
            </a:r>
            <a:r>
              <a:rPr lang="uk-UA" alt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реєстраційних </a:t>
            </a:r>
            <a:r>
              <a:rPr lang="uk-UA" alt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документів учасників для </a:t>
            </a:r>
            <a:r>
              <a:rPr lang="uk-UA" alt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участі у зовнішньому незалежному </a:t>
            </a:r>
            <a:r>
              <a:rPr lang="uk-UA" alt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оцінюванні</a:t>
            </a:r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52458" y="5630424"/>
            <a:ext cx="7275997" cy="75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uk-UA" altLang="uk-UA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uk-UA" alt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alt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uk-UA" alt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.02 -</a:t>
            </a:r>
            <a:r>
              <a:rPr lang="uk-UA" alt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uk-UA" alt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9.03.2022</a:t>
            </a:r>
            <a:r>
              <a:rPr lang="en-US" alt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altLang="uk-UA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uk-UA" alt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унесення </a:t>
            </a:r>
            <a:r>
              <a:rPr lang="uk-UA" alt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змін </a:t>
            </a:r>
            <a:r>
              <a:rPr lang="uk-UA" alt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реєстраційних даних (перереєстрація)</a:t>
            </a:r>
          </a:p>
        </p:txBody>
      </p:sp>
      <p:sp>
        <p:nvSpPr>
          <p:cNvPr id="14" name="Заголовок 4"/>
          <p:cNvSpPr txBox="1">
            <a:spLocks/>
          </p:cNvSpPr>
          <p:nvPr/>
        </p:nvSpPr>
        <p:spPr>
          <a:xfrm>
            <a:off x="-1448481" y="323728"/>
            <a:ext cx="6994396" cy="1079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53624" cy="88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9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1045029" y="0"/>
            <a:ext cx="8098972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14000">
                <a:srgbClr val="A7D3EA"/>
              </a:gs>
              <a:gs pos="61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289" y="1551662"/>
            <a:ext cx="5765339" cy="1502294"/>
          </a:xfrm>
          <a:prstGeom prst="rect">
            <a:avLst/>
          </a:prstGeom>
        </p:spPr>
      </p:pic>
      <p:pic>
        <p:nvPicPr>
          <p:cNvPr id="9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2417528" y="-634080"/>
            <a:ext cx="5390015" cy="217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1" y="111584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uk-UA" altLang="ko-KR" sz="3200" b="1" dirty="0">
                <a:solidFill>
                  <a:srgbClr val="C00000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Реєстрація на ЗНО </a:t>
            </a:r>
            <a:endParaRPr lang="uk-UA" altLang="ko-KR" sz="3200" b="1" dirty="0" smtClean="0">
              <a:solidFill>
                <a:srgbClr val="C00000"/>
              </a:solidFill>
              <a:latin typeface="Times New Roman" panose="02020603050405020304" pitchFamily="18" charset="0"/>
              <a:ea typeface="Gulim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altLang="ru-R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/>
              </a:rPr>
              <a:t> </a:t>
            </a:r>
            <a:r>
              <a:rPr lang="uk-UA" altLang="ru-RU" sz="1600" dirty="0"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Відкрити сторінку </a:t>
            </a:r>
            <a:r>
              <a:rPr lang="uk-UA" alt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“</a:t>
            </a:r>
            <a:r>
              <a:rPr lang="uk-UA" alt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Реєстрація-202</a:t>
            </a:r>
            <a:r>
              <a:rPr lang="uk-UA" alt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2</a:t>
            </a:r>
            <a:r>
              <a:rPr lang="uk-UA" alt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”</a:t>
            </a:r>
            <a:r>
              <a:rPr lang="uk-UA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,</a:t>
            </a:r>
            <a:r>
              <a:rPr lang="uk-UA" alt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 </a:t>
            </a:r>
            <a:r>
              <a:rPr lang="uk-UA" alt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розміщену на</a:t>
            </a:r>
            <a:r>
              <a:rPr lang="en-US" alt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 </a:t>
            </a:r>
            <a:r>
              <a:rPr lang="uk-UA" alt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сайті КРЦОЯО </a:t>
            </a:r>
            <a:r>
              <a:rPr lang="uk-UA" altLang="ru-RU" sz="1600" dirty="0">
                <a:solidFill>
                  <a:srgbClr val="FFFFFF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/>
            </a:r>
            <a:br>
              <a:rPr lang="uk-UA" altLang="ru-RU" sz="1600" dirty="0">
                <a:solidFill>
                  <a:srgbClr val="FFFFFF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</a:br>
            <a:r>
              <a:rPr lang="en-US" altLang="ru-RU" sz="1600" b="1" dirty="0" smtClean="0"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http</a:t>
            </a:r>
            <a:r>
              <a:rPr lang="en-US" altLang="ru-RU" sz="1600" b="1" dirty="0"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://</a:t>
            </a:r>
            <a:r>
              <a:rPr lang="en-US" altLang="ru-RU" sz="1600" b="1" dirty="0" smtClean="0"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k</a:t>
            </a:r>
            <a:r>
              <a:rPr lang="uk-UA" altLang="ru-RU" sz="1600" b="1" dirty="0" err="1" smtClean="0"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уі</a:t>
            </a:r>
            <a:r>
              <a:rPr lang="en-US" altLang="ru-RU" sz="1600" b="1" dirty="0" smtClean="0"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vtest.org.ua/</a:t>
            </a:r>
            <a:r>
              <a:rPr lang="uk-UA" altLang="ru-RU" sz="16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/>
            </a:r>
            <a:br>
              <a:rPr lang="uk-UA" altLang="ru-RU" sz="16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</a:br>
            <a:r>
              <a:rPr lang="uk-UA" altLang="ru-RU" sz="16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 </a:t>
            </a:r>
            <a:r>
              <a:rPr lang="uk-UA" alt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у</a:t>
            </a:r>
            <a:r>
              <a:rPr lang="uk-UA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вести </a:t>
            </a:r>
            <a:r>
              <a:rPr lang="uk-UA" alt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персональні дані, </a:t>
            </a:r>
            <a:r>
              <a:rPr lang="uk-UA" altLang="ru-RU" sz="1600" dirty="0"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сформувати реєстраційну картку</a:t>
            </a:r>
            <a:endParaRPr lang="uk-UA" altLang="ko-KR" sz="1600" dirty="0">
              <a:latin typeface="Times New Roman" panose="02020603050405020304" pitchFamily="18" charset="0"/>
              <a:ea typeface="Gulim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altLang="ko-KR" sz="2000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  <a:ea typeface="Gulim"/>
                <a:cs typeface="Times New Roman" panose="02020603050405020304" pitchFamily="18" charset="0"/>
              </a:rPr>
              <a:t> </a:t>
            </a:r>
            <a:r>
              <a:rPr lang="ru-RU" altLang="uk-UA" sz="2000" dirty="0" smtClean="0">
                <a:solidFill>
                  <a:srgbClr val="065F74"/>
                </a:solidFill>
                <a:latin typeface="Century Schoolbook" panose="02040604050505020304" pitchFamily="18" charset="0"/>
                <a:ea typeface="Gulim"/>
                <a:cs typeface="Times New Roman" panose="02020603050405020304" pitchFamily="18" charset="0"/>
              </a:rPr>
              <a:t> </a:t>
            </a:r>
            <a:endParaRPr lang="ru-RU" altLang="uk-UA" sz="2000" dirty="0">
              <a:solidFill>
                <a:srgbClr val="065F74"/>
              </a:solidFill>
              <a:latin typeface="Century Schoolbook" panose="02040604050505020304" pitchFamily="18" charset="0"/>
              <a:ea typeface="Gulim"/>
              <a:cs typeface="Times New Roman" panose="02020603050405020304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3951677" y="6161861"/>
            <a:ext cx="50545" cy="105686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Прямокутник 16"/>
          <p:cNvSpPr/>
          <p:nvPr/>
        </p:nvSpPr>
        <p:spPr>
          <a:xfrm>
            <a:off x="3336587" y="5436087"/>
            <a:ext cx="111868" cy="141051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Прямокутник 15"/>
          <p:cNvSpPr/>
          <p:nvPr/>
        </p:nvSpPr>
        <p:spPr>
          <a:xfrm>
            <a:off x="3244174" y="5361694"/>
            <a:ext cx="18482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altLang="ru-RU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2</a:t>
            </a:r>
            <a:endParaRPr lang="uk-UA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553624" cy="88161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962" y="3232929"/>
            <a:ext cx="7465825" cy="350359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cxnSp>
        <p:nvCxnSpPr>
          <p:cNvPr id="18" name="Пряма зі стрілкою 17"/>
          <p:cNvCxnSpPr/>
          <p:nvPr/>
        </p:nvCxnSpPr>
        <p:spPr>
          <a:xfrm>
            <a:off x="2821577" y="2946401"/>
            <a:ext cx="809897" cy="4825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42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9|4.9|4.1|3.4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5073</TotalTime>
  <Words>1484</Words>
  <Application>Microsoft Office PowerPoint</Application>
  <PresentationFormat>Екран (4:3)</PresentationFormat>
  <Paragraphs>210</Paragraphs>
  <Slides>28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28</vt:i4>
      </vt:variant>
    </vt:vector>
  </HeadingPairs>
  <TitlesOfParts>
    <vt:vector size="43" baseType="lpstr">
      <vt:lpstr>AGCrownStyle</vt:lpstr>
      <vt:lpstr>Anna-Faustina script</vt:lpstr>
      <vt:lpstr>Arial</vt:lpstr>
      <vt:lpstr>Arial Black</vt:lpstr>
      <vt:lpstr>Calibri</vt:lpstr>
      <vt:lpstr>Calibri Light</vt:lpstr>
      <vt:lpstr>Cambria</vt:lpstr>
      <vt:lpstr>Century Schoolbook</vt:lpstr>
      <vt:lpstr>Constantia</vt:lpstr>
      <vt:lpstr>Gulim</vt:lpstr>
      <vt:lpstr>Monotype Corsiva</vt:lpstr>
      <vt:lpstr>Tahoma</vt:lpstr>
      <vt:lpstr>Times New Roman</vt:lpstr>
      <vt:lpstr>Wingdings</vt:lpstr>
      <vt:lpstr>Тема Office</vt:lpstr>
      <vt:lpstr> ЗОВНІШНЄ НЕЗАЛЕЖНЕ ОЦІНЮВАННЯ</vt:lpstr>
      <vt:lpstr>Нормативні документи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ФОРМУВАННЯ КОМПЛЕКТІВ РЕЄСТРАЦІЙНИХ ДОКУМЕНТІВ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Результати реєстрації</vt:lpstr>
      <vt:lpstr>ЗНО–2022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Мороз Олексій Миколайович</cp:lastModifiedBy>
  <cp:revision>364</cp:revision>
  <dcterms:created xsi:type="dcterms:W3CDTF">2016-11-18T14:12:19Z</dcterms:created>
  <dcterms:modified xsi:type="dcterms:W3CDTF">2022-01-31T08:41:53Z</dcterms:modified>
</cp:coreProperties>
</file>